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emf" ContentType="image/x-emf"/>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6" r:id="rId1"/>
    <p:sldMasterId id="2147483648" r:id="rId2"/>
  </p:sldMasterIdLst>
  <p:notesMasterIdLst>
    <p:notesMasterId r:id="rId14"/>
  </p:notesMasterIdLst>
  <p:sldIdLst>
    <p:sldId id="257" r:id="rId3"/>
    <p:sldId id="260" r:id="rId4"/>
    <p:sldId id="261" r:id="rId5"/>
    <p:sldId id="262" r:id="rId6"/>
    <p:sldId id="263" r:id="rId7"/>
    <p:sldId id="264" r:id="rId8"/>
    <p:sldId id="265" r:id="rId9"/>
    <p:sldId id="266" r:id="rId10"/>
    <p:sldId id="267" r:id="rId11"/>
    <p:sldId id="268" r:id="rId12"/>
    <p:sldId id="269" r:id="rId1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2" autoAdjust="0"/>
    <p:restoredTop sz="94698" autoAdjust="0"/>
  </p:normalViewPr>
  <p:slideViewPr>
    <p:cSldViewPr>
      <p:cViewPr varScale="1">
        <p:scale>
          <a:sx n="107" d="100"/>
          <a:sy n="107" d="100"/>
        </p:scale>
        <p:origin x="-90" y="-1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19AE1E4-B35C-4598-AE31-69921E4DD855}" type="datetimeFigureOut">
              <a:rPr lang="cs-CZ"/>
              <a:pPr>
                <a:defRPr/>
              </a:pPr>
              <a:t>14.2.2012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endParaRPr lang="cs-CZ" noProof="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5F9FAE6-F933-473B-8159-F80924238D40}" type="slidenum">
              <a:rPr lang="cs-CZ"/>
              <a:pPr>
                <a:defRPr/>
              </a:pPr>
              <a:t>‹#›</a:t>
            </a:fld>
            <a:endParaRPr lang="cs-CZ"/>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Zástupný symbol pro zápatí 4"/>
          <p:cNvSpPr>
            <a:spLocks noGrp="1"/>
          </p:cNvSpPr>
          <p:nvPr>
            <p:ph type="ftr" sz="quarter" idx="10"/>
          </p:nvPr>
        </p:nvSpPr>
        <p:spPr/>
        <p:txBody>
          <a:bodyPr/>
          <a:lstStyle>
            <a:lvl1pPr>
              <a:defRPr/>
            </a:lvl1pPr>
          </a:lstStyle>
          <a:p>
            <a:pPr>
              <a:defRPr/>
            </a:pPr>
            <a:r>
              <a:rPr lang="cs-CZ"/>
              <a:t>Tento projekt je spolufinancován Evropským sociálním fondem a státním rozpočtem České republiky</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31" name="Zástupný symbol pro obsah 3"/>
          <p:cNvSpPr>
            <a:spLocks noGrp="1"/>
          </p:cNvSpPr>
          <p:nvPr>
            <p:ph sz="half" idx="12"/>
          </p:nvPr>
        </p:nvSpPr>
        <p:spPr>
          <a:xfrm>
            <a:off x="961256" y="1412776"/>
            <a:ext cx="7715200" cy="4752528"/>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p:txBody>
      </p:sp>
      <p:sp>
        <p:nvSpPr>
          <p:cNvPr id="7" name="Zástupný symbol pro nadpis 1"/>
          <p:cNvSpPr>
            <a:spLocks noGrp="1"/>
          </p:cNvSpPr>
          <p:nvPr>
            <p:ph type="title"/>
          </p:nvPr>
        </p:nvSpPr>
        <p:spPr>
          <a:xfrm>
            <a:off x="971600" y="274638"/>
            <a:ext cx="7715200" cy="922114"/>
          </a:xfrm>
          <a:prstGeom prst="rect">
            <a:avLst/>
          </a:prstGeom>
        </p:spPr>
        <p:txBody>
          <a:bodyPr rtlCol="0">
            <a:noAutofit/>
          </a:bodyPr>
          <a:lstStyle/>
          <a:p>
            <a:r>
              <a:rPr lang="cs-CZ" dirty="0" smtClean="0"/>
              <a:t>Klepnutím lze upravit styl předlohy nadpisů.</a:t>
            </a:r>
            <a:endParaRPr lang="cs-CZ" dirty="0"/>
          </a:p>
        </p:txBody>
      </p:sp>
      <p:sp>
        <p:nvSpPr>
          <p:cNvPr id="4" name="Zástupný symbol pro zápatí 4"/>
          <p:cNvSpPr>
            <a:spLocks noGrp="1"/>
          </p:cNvSpPr>
          <p:nvPr>
            <p:ph type="ftr" sz="quarter" idx="13"/>
          </p:nvPr>
        </p:nvSpPr>
        <p:spPr/>
        <p:txBody>
          <a:bodyPr/>
          <a:lstStyle>
            <a:lvl1pPr>
              <a:defRPr/>
            </a:lvl1pPr>
          </a:lstStyle>
          <a:p>
            <a:pPr>
              <a:defRPr/>
            </a:pPr>
            <a:r>
              <a:rPr lang="cs-CZ"/>
              <a:t>Tento projekt je spolufinancován Evropským sociálním fondem a státním rozpočtem České republiky</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29" name="Zástupný symbol pro obsah 3"/>
          <p:cNvSpPr>
            <a:spLocks noGrp="1"/>
          </p:cNvSpPr>
          <p:nvPr>
            <p:ph sz="half" idx="2"/>
          </p:nvPr>
        </p:nvSpPr>
        <p:spPr>
          <a:xfrm>
            <a:off x="5076056" y="1412776"/>
            <a:ext cx="3610744" cy="4752528"/>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p:txBody>
      </p:sp>
      <p:sp>
        <p:nvSpPr>
          <p:cNvPr id="31" name="Zástupný symbol pro obsah 3"/>
          <p:cNvSpPr>
            <a:spLocks noGrp="1"/>
          </p:cNvSpPr>
          <p:nvPr>
            <p:ph sz="half" idx="12"/>
          </p:nvPr>
        </p:nvSpPr>
        <p:spPr>
          <a:xfrm>
            <a:off x="961256" y="1412776"/>
            <a:ext cx="3610744" cy="4752528"/>
          </a:xfrm>
        </p:spPr>
        <p:txBody>
          <a:bodyPr/>
          <a:lstStyle>
            <a:lvl1pPr>
              <a:defRPr sz="2400"/>
            </a:lvl1pPr>
            <a:lvl2pPr>
              <a:defRPr sz="2000"/>
            </a:lvl2pPr>
            <a:lvl3pPr>
              <a:defRPr sz="1800"/>
            </a:lvl3pPr>
            <a:lvl4pPr>
              <a:defRPr sz="1600"/>
            </a:lvl4pPr>
            <a:lvl5pPr>
              <a:defRPr sz="18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p:txBody>
      </p:sp>
      <p:sp>
        <p:nvSpPr>
          <p:cNvPr id="7" name="Zástupný symbol pro nadpis 1"/>
          <p:cNvSpPr>
            <a:spLocks noGrp="1"/>
          </p:cNvSpPr>
          <p:nvPr>
            <p:ph type="title"/>
          </p:nvPr>
        </p:nvSpPr>
        <p:spPr>
          <a:xfrm>
            <a:off x="971600" y="274638"/>
            <a:ext cx="7715200" cy="922114"/>
          </a:xfrm>
          <a:prstGeom prst="rect">
            <a:avLst/>
          </a:prstGeom>
        </p:spPr>
        <p:txBody>
          <a:bodyPr rtlCol="0">
            <a:noAutofit/>
          </a:bodyPr>
          <a:lstStyle/>
          <a:p>
            <a:r>
              <a:rPr lang="cs-CZ" dirty="0" smtClean="0"/>
              <a:t>Klepnutím lze upravit styl předlohy nadpisů.</a:t>
            </a:r>
            <a:endParaRPr lang="cs-CZ" dirty="0"/>
          </a:p>
        </p:txBody>
      </p:sp>
      <p:sp>
        <p:nvSpPr>
          <p:cNvPr id="5" name="Zástupný symbol pro zápatí 4"/>
          <p:cNvSpPr>
            <a:spLocks noGrp="1"/>
          </p:cNvSpPr>
          <p:nvPr>
            <p:ph type="ftr" sz="quarter" idx="13"/>
          </p:nvPr>
        </p:nvSpPr>
        <p:spPr/>
        <p:txBody>
          <a:bodyPr/>
          <a:lstStyle>
            <a:lvl1pPr>
              <a:defRPr/>
            </a:lvl1pPr>
          </a:lstStyle>
          <a:p>
            <a:pPr>
              <a:defRPr/>
            </a:pPr>
            <a:r>
              <a:rPr lang="cs-CZ"/>
              <a:t>Tento projekt je spolufinancován Evropským sociálním fondem a státním rozpočtem České republiky</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Klepnutím lze upravit styl předlohy nadpisů.</a:t>
            </a:r>
            <a:endParaRPr lang="cs-CZ" dirty="0"/>
          </a:p>
        </p:txBody>
      </p:sp>
      <p:sp>
        <p:nvSpPr>
          <p:cNvPr id="3" name="Zástupný symbol pro datum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cs-CZ"/>
          </a:p>
        </p:txBody>
      </p:sp>
      <p:sp>
        <p:nvSpPr>
          <p:cNvPr id="4" name="Zástupný symbol pro zápatí 3"/>
          <p:cNvSpPr>
            <a:spLocks noGrp="1"/>
          </p:cNvSpPr>
          <p:nvPr>
            <p:ph type="ftr" sz="quarter" idx="11"/>
          </p:nvPr>
        </p:nvSpPr>
        <p:spPr/>
        <p:txBody>
          <a:bodyPr/>
          <a:lstStyle>
            <a:lvl1pPr>
              <a:defRPr/>
            </a:lvl1pPr>
          </a:lstStyle>
          <a:p>
            <a:pPr>
              <a:defRPr/>
            </a:pPr>
            <a:r>
              <a:rPr lang="cs-CZ"/>
              <a:t>Tento projekt je spolufinancován Evropským sociálním fondem a státním rozpočtem České republiky</a:t>
            </a:r>
          </a:p>
        </p:txBody>
      </p:sp>
      <p:sp>
        <p:nvSpPr>
          <p:cNvPr id="5" name="Zástupný symbol pro číslo snímku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0CFB70BB-C33D-4B92-9734-C14D388FB3E3}"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endParaRPr lang="cs-CZ"/>
          </a:p>
        </p:txBody>
      </p:sp>
      <p:sp>
        <p:nvSpPr>
          <p:cNvPr id="3" name="Zástupný symbol pro zápatí 2"/>
          <p:cNvSpPr>
            <a:spLocks noGrp="1"/>
          </p:cNvSpPr>
          <p:nvPr>
            <p:ph type="ftr" sz="quarter" idx="11"/>
          </p:nvPr>
        </p:nvSpPr>
        <p:spPr/>
        <p:txBody>
          <a:bodyPr/>
          <a:lstStyle>
            <a:lvl1pPr>
              <a:defRPr/>
            </a:lvl1pPr>
          </a:lstStyle>
          <a:p>
            <a:pPr>
              <a:defRPr/>
            </a:pPr>
            <a:r>
              <a:rPr lang="cs-CZ"/>
              <a:t>Tento projekt je spolufinancován Evropským sociálním fondem a státním rozpočtem České republiky</a:t>
            </a:r>
          </a:p>
        </p:txBody>
      </p:sp>
      <p:sp>
        <p:nvSpPr>
          <p:cNvPr id="4" name="Zástupný symbol pro číslo snímku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C9C1520-D47D-4C0A-AB1E-951ED6B10A46}"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emf"/><Relationship Id="rId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4.xml"/><Relationship Id="rId7" Type="http://schemas.openxmlformats.org/officeDocument/2006/relationships/image" Target="../media/image2.emf"/><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image" Target="../media/image4.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1331913" y="1125538"/>
            <a:ext cx="7354887" cy="9207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Název prezentace</a:t>
            </a:r>
          </a:p>
        </p:txBody>
      </p:sp>
      <p:sp>
        <p:nvSpPr>
          <p:cNvPr id="1027" name="Zástupný symbol pro text 2"/>
          <p:cNvSpPr>
            <a:spLocks noGrp="1"/>
          </p:cNvSpPr>
          <p:nvPr>
            <p:ph type="body" idx="1"/>
          </p:nvPr>
        </p:nvSpPr>
        <p:spPr bwMode="auto">
          <a:xfrm>
            <a:off x="1331913" y="2492375"/>
            <a:ext cx="7354887" cy="7207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Jméno přednášejícího</a:t>
            </a:r>
          </a:p>
        </p:txBody>
      </p:sp>
      <p:sp>
        <p:nvSpPr>
          <p:cNvPr id="5" name="Zástupný symbol pro zápatí 4"/>
          <p:cNvSpPr>
            <a:spLocks noGrp="1"/>
          </p:cNvSpPr>
          <p:nvPr>
            <p:ph type="ftr" sz="quarter" idx="3"/>
          </p:nvPr>
        </p:nvSpPr>
        <p:spPr>
          <a:xfrm>
            <a:off x="250825" y="6092825"/>
            <a:ext cx="8569325" cy="576263"/>
          </a:xfrm>
          <a:prstGeom prst="rect">
            <a:avLst/>
          </a:prstGeom>
        </p:spPr>
        <p:txBody>
          <a:bodyPr vert="horz" lIns="91440" tIns="45720" rIns="91440" bIns="45720" rtlCol="0" anchor="ctr"/>
          <a:lstStyle>
            <a:lvl1pPr algn="ctr" fontAlgn="auto">
              <a:spcBef>
                <a:spcPts val="0"/>
              </a:spcBef>
              <a:spcAft>
                <a:spcPts val="0"/>
              </a:spcAft>
              <a:defRPr sz="1600" dirty="0" smtClean="0">
                <a:solidFill>
                  <a:schemeClr val="tx1">
                    <a:tint val="75000"/>
                  </a:schemeClr>
                </a:solidFill>
                <a:latin typeface="+mn-lt"/>
              </a:defRPr>
            </a:lvl1pPr>
          </a:lstStyle>
          <a:p>
            <a:pPr>
              <a:defRPr/>
            </a:pPr>
            <a:r>
              <a:rPr lang="cs-CZ"/>
              <a:t>Tento projekt je spolufinancován Evropským sociálním fondem a státním rozpočtem České republiky</a:t>
            </a:r>
            <a:endParaRPr lang="cs-CZ"/>
          </a:p>
        </p:txBody>
      </p:sp>
      <p:sp>
        <p:nvSpPr>
          <p:cNvPr id="13" name="TextovéPole 12"/>
          <p:cNvSpPr txBox="1"/>
          <p:nvPr userDrawn="1"/>
        </p:nvSpPr>
        <p:spPr>
          <a:xfrm>
            <a:off x="1403350" y="3716338"/>
            <a:ext cx="7345363" cy="1647825"/>
          </a:xfrm>
          <a:prstGeom prst="rect">
            <a:avLst/>
          </a:prstGeom>
          <a:noFill/>
        </p:spPr>
        <p:txBody>
          <a:bodyPr>
            <a:spAutoFit/>
          </a:bodyPr>
          <a:lstStyle/>
          <a:p>
            <a:pPr algn="ctr" fontAlgn="auto">
              <a:spcBef>
                <a:spcPts val="1800"/>
              </a:spcBef>
              <a:spcAft>
                <a:spcPts val="0"/>
              </a:spcAft>
              <a:defRPr/>
            </a:pPr>
            <a:r>
              <a:rPr lang="cs-CZ" sz="2400" b="1" dirty="0">
                <a:latin typeface="+mn-lt"/>
              </a:rPr>
              <a:t>Tvorba a ověření e-</a:t>
            </a:r>
            <a:r>
              <a:rPr lang="cs-CZ" sz="2400" b="1" dirty="0" err="1">
                <a:latin typeface="+mn-lt"/>
              </a:rPr>
              <a:t>learningového</a:t>
            </a:r>
            <a:r>
              <a:rPr lang="cs-CZ" sz="2400" b="1" dirty="0">
                <a:latin typeface="+mn-lt"/>
              </a:rPr>
              <a:t> prostředí pro integraci výuky </a:t>
            </a:r>
            <a:r>
              <a:rPr lang="cs-CZ" sz="2400" b="1" dirty="0" err="1">
                <a:latin typeface="+mn-lt"/>
              </a:rPr>
              <a:t>preklinických</a:t>
            </a:r>
            <a:r>
              <a:rPr lang="cs-CZ" sz="2400" b="1">
                <a:latin typeface="+mn-lt"/>
              </a:rPr>
              <a:t> a klinických předmětů na LF UP a FZV UP v Olomouci</a:t>
            </a:r>
          </a:p>
          <a:p>
            <a:pPr algn="ctr" fontAlgn="auto">
              <a:spcBef>
                <a:spcPts val="600"/>
              </a:spcBef>
              <a:spcAft>
                <a:spcPts val="0"/>
              </a:spcAft>
              <a:defRPr/>
            </a:pPr>
            <a:r>
              <a:rPr lang="cs-CZ" sz="2400" b="1">
                <a:latin typeface="+mn-lt"/>
              </a:rPr>
              <a:t>Reg</a:t>
            </a:r>
            <a:r>
              <a:rPr lang="cs-CZ" sz="2400" b="1" dirty="0">
                <a:latin typeface="+mn-lt"/>
              </a:rPr>
              <a:t>. č.: CZ.1.07/2.2.00/15.0313</a:t>
            </a:r>
            <a:endParaRPr lang="cs-CZ" sz="2400" b="1" dirty="0">
              <a:latin typeface="+mn-lt"/>
            </a:endParaRPr>
          </a:p>
        </p:txBody>
      </p:sp>
      <p:grpSp>
        <p:nvGrpSpPr>
          <p:cNvPr id="1030" name="Skupina 13"/>
          <p:cNvGrpSpPr>
            <a:grpSpLocks/>
          </p:cNvGrpSpPr>
          <p:nvPr userDrawn="1"/>
        </p:nvGrpSpPr>
        <p:grpSpPr bwMode="auto">
          <a:xfrm>
            <a:off x="107950" y="115888"/>
            <a:ext cx="825500" cy="3933825"/>
            <a:chOff x="0" y="0"/>
            <a:chExt cx="1258888" cy="5992813"/>
          </a:xfrm>
        </p:grpSpPr>
        <p:pic>
          <p:nvPicPr>
            <p:cNvPr id="1031" name="Picture 10" descr="SG_VZDlogo_1"/>
            <p:cNvPicPr>
              <a:picLocks noChangeAspect="1" noChangeArrowheads="1"/>
            </p:cNvPicPr>
            <p:nvPr/>
          </p:nvPicPr>
          <p:blipFill>
            <a:blip r:embed="rId3"/>
            <a:srcRect/>
            <a:stretch>
              <a:fillRect/>
            </a:stretch>
          </p:blipFill>
          <p:spPr bwMode="auto">
            <a:xfrm>
              <a:off x="0" y="3860800"/>
              <a:ext cx="1189038" cy="919163"/>
            </a:xfrm>
            <a:prstGeom prst="rect">
              <a:avLst/>
            </a:prstGeom>
            <a:noFill/>
            <a:ln w="9525">
              <a:noFill/>
              <a:miter lim="800000"/>
              <a:headEnd/>
              <a:tailEnd/>
            </a:ln>
          </p:spPr>
        </p:pic>
        <p:pic>
          <p:nvPicPr>
            <p:cNvPr id="1032" name="Picture 11"/>
            <p:cNvPicPr>
              <a:picLocks noChangeAspect="1" noChangeArrowheads="1"/>
            </p:cNvPicPr>
            <p:nvPr/>
          </p:nvPicPr>
          <p:blipFill>
            <a:blip r:embed="rId4"/>
            <a:srcRect/>
            <a:stretch>
              <a:fillRect/>
            </a:stretch>
          </p:blipFill>
          <p:spPr bwMode="auto">
            <a:xfrm>
              <a:off x="0" y="5013325"/>
              <a:ext cx="1187450" cy="979488"/>
            </a:xfrm>
            <a:prstGeom prst="rect">
              <a:avLst/>
            </a:prstGeom>
            <a:noFill/>
            <a:ln w="9525">
              <a:noFill/>
              <a:miter lim="800000"/>
              <a:headEnd/>
              <a:tailEnd/>
            </a:ln>
          </p:spPr>
        </p:pic>
        <p:pic>
          <p:nvPicPr>
            <p:cNvPr id="1033" name="Picture 12"/>
            <p:cNvPicPr>
              <a:picLocks noChangeAspect="1" noChangeArrowheads="1"/>
            </p:cNvPicPr>
            <p:nvPr/>
          </p:nvPicPr>
          <p:blipFill>
            <a:blip r:embed="rId5"/>
            <a:srcRect/>
            <a:stretch>
              <a:fillRect/>
            </a:stretch>
          </p:blipFill>
          <p:spPr bwMode="auto">
            <a:xfrm>
              <a:off x="0" y="2924175"/>
              <a:ext cx="1258888" cy="588963"/>
            </a:xfrm>
            <a:prstGeom prst="rect">
              <a:avLst/>
            </a:prstGeom>
            <a:noFill/>
            <a:ln w="9525">
              <a:noFill/>
              <a:miter lim="800000"/>
              <a:headEnd/>
              <a:tailEnd/>
            </a:ln>
          </p:spPr>
        </p:pic>
        <p:pic>
          <p:nvPicPr>
            <p:cNvPr id="1034" name="Picture 13" descr="Loga_ESF_EU_vertikal_RGB_cz"/>
            <p:cNvPicPr>
              <a:picLocks noChangeAspect="1" noChangeArrowheads="1"/>
            </p:cNvPicPr>
            <p:nvPr/>
          </p:nvPicPr>
          <p:blipFill>
            <a:blip r:embed="rId6"/>
            <a:srcRect/>
            <a:stretch>
              <a:fillRect/>
            </a:stretch>
          </p:blipFill>
          <p:spPr bwMode="auto">
            <a:xfrm>
              <a:off x="0" y="0"/>
              <a:ext cx="1231900" cy="2420938"/>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59" r:id="rId1"/>
  </p:sldLayoutIdLst>
  <p:hf sldNum="0" hdr="0" dt="0"/>
  <p:txStyles>
    <p:titleStyle>
      <a:lvl1pPr algn="ctr" rtl="0" fontAlgn="base">
        <a:spcBef>
          <a:spcPct val="0"/>
        </a:spcBef>
        <a:spcAft>
          <a:spcPct val="0"/>
        </a:spcAft>
        <a:defRPr sz="2800" b="1" kern="1200">
          <a:solidFill>
            <a:schemeClr val="tx1"/>
          </a:solidFill>
          <a:latin typeface="+mj-lt"/>
          <a:ea typeface="+mj-ea"/>
          <a:cs typeface="+mj-cs"/>
        </a:defRPr>
      </a:lvl1pPr>
      <a:lvl2pPr algn="ctr" rtl="0" fontAlgn="base">
        <a:spcBef>
          <a:spcPct val="0"/>
        </a:spcBef>
        <a:spcAft>
          <a:spcPct val="0"/>
        </a:spcAft>
        <a:defRPr sz="2800" b="1">
          <a:solidFill>
            <a:schemeClr val="tx1"/>
          </a:solidFill>
          <a:latin typeface="Calibri" pitchFamily="34" charset="0"/>
        </a:defRPr>
      </a:lvl2pPr>
      <a:lvl3pPr algn="ctr" rtl="0" fontAlgn="base">
        <a:spcBef>
          <a:spcPct val="0"/>
        </a:spcBef>
        <a:spcAft>
          <a:spcPct val="0"/>
        </a:spcAft>
        <a:defRPr sz="2800" b="1">
          <a:solidFill>
            <a:schemeClr val="tx1"/>
          </a:solidFill>
          <a:latin typeface="Calibri" pitchFamily="34" charset="0"/>
        </a:defRPr>
      </a:lvl3pPr>
      <a:lvl4pPr algn="ctr" rtl="0" fontAlgn="base">
        <a:spcBef>
          <a:spcPct val="0"/>
        </a:spcBef>
        <a:spcAft>
          <a:spcPct val="0"/>
        </a:spcAft>
        <a:defRPr sz="2800" b="1">
          <a:solidFill>
            <a:schemeClr val="tx1"/>
          </a:solidFill>
          <a:latin typeface="Calibri" pitchFamily="34" charset="0"/>
        </a:defRPr>
      </a:lvl4pPr>
      <a:lvl5pPr algn="ctr" rtl="0" fontAlgn="base">
        <a:spcBef>
          <a:spcPct val="0"/>
        </a:spcBef>
        <a:spcAft>
          <a:spcPct val="0"/>
        </a:spcAft>
        <a:defRPr sz="2800" b="1">
          <a:solidFill>
            <a:schemeClr val="tx1"/>
          </a:solidFill>
          <a:latin typeface="Calibri" pitchFamily="34" charset="0"/>
        </a:defRPr>
      </a:lvl5pPr>
      <a:lvl6pPr marL="457200" algn="ctr" rtl="0" fontAlgn="base">
        <a:spcBef>
          <a:spcPct val="0"/>
        </a:spcBef>
        <a:spcAft>
          <a:spcPct val="0"/>
        </a:spcAft>
        <a:defRPr sz="2800" b="1">
          <a:solidFill>
            <a:schemeClr val="tx1"/>
          </a:solidFill>
          <a:latin typeface="Calibri" pitchFamily="34" charset="0"/>
        </a:defRPr>
      </a:lvl6pPr>
      <a:lvl7pPr marL="914400" algn="ctr" rtl="0" fontAlgn="base">
        <a:spcBef>
          <a:spcPct val="0"/>
        </a:spcBef>
        <a:spcAft>
          <a:spcPct val="0"/>
        </a:spcAft>
        <a:defRPr sz="2800" b="1">
          <a:solidFill>
            <a:schemeClr val="tx1"/>
          </a:solidFill>
          <a:latin typeface="Calibri" pitchFamily="34" charset="0"/>
        </a:defRPr>
      </a:lvl7pPr>
      <a:lvl8pPr marL="1371600" algn="ctr" rtl="0" fontAlgn="base">
        <a:spcBef>
          <a:spcPct val="0"/>
        </a:spcBef>
        <a:spcAft>
          <a:spcPct val="0"/>
        </a:spcAft>
        <a:defRPr sz="2800" b="1">
          <a:solidFill>
            <a:schemeClr val="tx1"/>
          </a:solidFill>
          <a:latin typeface="Calibri" pitchFamily="34" charset="0"/>
        </a:defRPr>
      </a:lvl8pPr>
      <a:lvl9pPr marL="1828800" algn="ctr" rtl="0" fontAlgn="base">
        <a:spcBef>
          <a:spcPct val="0"/>
        </a:spcBef>
        <a:spcAft>
          <a:spcPct val="0"/>
        </a:spcAft>
        <a:defRPr sz="2800" b="1">
          <a:solidFill>
            <a:schemeClr val="tx1"/>
          </a:solidFill>
          <a:latin typeface="Calibri" pitchFamily="34" charset="0"/>
        </a:defRPr>
      </a:lvl9pPr>
    </p:titleStyle>
    <p:bodyStyle>
      <a:lvl1pPr marL="342900" indent="-342900" algn="ctr" rtl="0" fontAlgn="base">
        <a:spcBef>
          <a:spcPct val="20000"/>
        </a:spcBef>
        <a:spcAft>
          <a:spcPct val="0"/>
        </a:spcAft>
        <a:defRPr sz="20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Calibri" pitchFamily="34" charset="0"/>
        <a:buChar char="‒"/>
        <a:defRPr sz="22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Zástupný symbol pro nadpis 1"/>
          <p:cNvSpPr>
            <a:spLocks noGrp="1"/>
          </p:cNvSpPr>
          <p:nvPr>
            <p:ph type="title"/>
          </p:nvPr>
        </p:nvSpPr>
        <p:spPr bwMode="auto">
          <a:xfrm>
            <a:off x="971550" y="274638"/>
            <a:ext cx="7715250" cy="9223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3075" name="Zástupný symbol pro text 2"/>
          <p:cNvSpPr>
            <a:spLocks noGrp="1"/>
          </p:cNvSpPr>
          <p:nvPr>
            <p:ph type="body" idx="1"/>
          </p:nvPr>
        </p:nvSpPr>
        <p:spPr bwMode="auto">
          <a:xfrm>
            <a:off x="971550" y="1412875"/>
            <a:ext cx="7715250" cy="47132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p:txBody>
      </p:sp>
      <p:sp>
        <p:nvSpPr>
          <p:cNvPr id="5" name="Zástupný symbol pro zápatí 4"/>
          <p:cNvSpPr>
            <a:spLocks noGrp="1"/>
          </p:cNvSpPr>
          <p:nvPr>
            <p:ph type="ftr" sz="quarter" idx="3"/>
          </p:nvPr>
        </p:nvSpPr>
        <p:spPr>
          <a:xfrm>
            <a:off x="1042988" y="6308725"/>
            <a:ext cx="7553325"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defRPr>
            </a:lvl1pPr>
          </a:lstStyle>
          <a:p>
            <a:pPr>
              <a:defRPr/>
            </a:pPr>
            <a:r>
              <a:rPr lang="cs-CZ"/>
              <a:t>Tento projekt je spolufinancován Evropským sociálním fondem a státním rozpočtem České republiky</a:t>
            </a:r>
            <a:endParaRPr lang="cs-CZ"/>
          </a:p>
        </p:txBody>
      </p:sp>
      <p:grpSp>
        <p:nvGrpSpPr>
          <p:cNvPr id="3077" name="Skupina 7"/>
          <p:cNvGrpSpPr>
            <a:grpSpLocks/>
          </p:cNvGrpSpPr>
          <p:nvPr userDrawn="1"/>
        </p:nvGrpSpPr>
        <p:grpSpPr bwMode="auto">
          <a:xfrm>
            <a:off x="107950" y="115888"/>
            <a:ext cx="825500" cy="3933825"/>
            <a:chOff x="0" y="0"/>
            <a:chExt cx="1258888" cy="5992813"/>
          </a:xfrm>
        </p:grpSpPr>
        <p:pic>
          <p:nvPicPr>
            <p:cNvPr id="3078" name="Picture 10" descr="SG_VZDlogo_1"/>
            <p:cNvPicPr>
              <a:picLocks noChangeAspect="1" noChangeArrowheads="1"/>
            </p:cNvPicPr>
            <p:nvPr/>
          </p:nvPicPr>
          <p:blipFill>
            <a:blip r:embed="rId6"/>
            <a:srcRect/>
            <a:stretch>
              <a:fillRect/>
            </a:stretch>
          </p:blipFill>
          <p:spPr bwMode="auto">
            <a:xfrm>
              <a:off x="0" y="3860800"/>
              <a:ext cx="1189038" cy="919163"/>
            </a:xfrm>
            <a:prstGeom prst="rect">
              <a:avLst/>
            </a:prstGeom>
            <a:noFill/>
            <a:ln w="9525">
              <a:noFill/>
              <a:miter lim="800000"/>
              <a:headEnd/>
              <a:tailEnd/>
            </a:ln>
          </p:spPr>
        </p:pic>
        <p:pic>
          <p:nvPicPr>
            <p:cNvPr id="3079" name="Picture 11"/>
            <p:cNvPicPr>
              <a:picLocks noChangeAspect="1" noChangeArrowheads="1"/>
            </p:cNvPicPr>
            <p:nvPr/>
          </p:nvPicPr>
          <p:blipFill>
            <a:blip r:embed="rId7"/>
            <a:srcRect/>
            <a:stretch>
              <a:fillRect/>
            </a:stretch>
          </p:blipFill>
          <p:spPr bwMode="auto">
            <a:xfrm>
              <a:off x="0" y="5013325"/>
              <a:ext cx="1187450" cy="979488"/>
            </a:xfrm>
            <a:prstGeom prst="rect">
              <a:avLst/>
            </a:prstGeom>
            <a:noFill/>
            <a:ln w="9525">
              <a:noFill/>
              <a:miter lim="800000"/>
              <a:headEnd/>
              <a:tailEnd/>
            </a:ln>
          </p:spPr>
        </p:pic>
        <p:pic>
          <p:nvPicPr>
            <p:cNvPr id="3080" name="Picture 12"/>
            <p:cNvPicPr>
              <a:picLocks noChangeAspect="1" noChangeArrowheads="1"/>
            </p:cNvPicPr>
            <p:nvPr/>
          </p:nvPicPr>
          <p:blipFill>
            <a:blip r:embed="rId8"/>
            <a:srcRect/>
            <a:stretch>
              <a:fillRect/>
            </a:stretch>
          </p:blipFill>
          <p:spPr bwMode="auto">
            <a:xfrm>
              <a:off x="0" y="2924175"/>
              <a:ext cx="1258888" cy="588963"/>
            </a:xfrm>
            <a:prstGeom prst="rect">
              <a:avLst/>
            </a:prstGeom>
            <a:noFill/>
            <a:ln w="9525">
              <a:noFill/>
              <a:miter lim="800000"/>
              <a:headEnd/>
              <a:tailEnd/>
            </a:ln>
          </p:spPr>
        </p:pic>
        <p:pic>
          <p:nvPicPr>
            <p:cNvPr id="3081" name="Picture 13" descr="Loga_ESF_EU_vertikal_RGB_cz"/>
            <p:cNvPicPr>
              <a:picLocks noChangeAspect="1" noChangeArrowheads="1"/>
            </p:cNvPicPr>
            <p:nvPr/>
          </p:nvPicPr>
          <p:blipFill>
            <a:blip r:embed="rId9"/>
            <a:srcRect/>
            <a:stretch>
              <a:fillRect/>
            </a:stretch>
          </p:blipFill>
          <p:spPr bwMode="auto">
            <a:xfrm>
              <a:off x="0" y="0"/>
              <a:ext cx="1231900" cy="2420938"/>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62" r:id="rId3"/>
    <p:sldLayoutId id="2147483663" r:id="rId4"/>
  </p:sldLayoutIdLst>
  <p:hf sldNum="0" hdr="0" dt="0"/>
  <p:txStyles>
    <p:titleStyle>
      <a:lvl1pPr algn="ctr" rtl="0" fontAlgn="base">
        <a:spcBef>
          <a:spcPct val="0"/>
        </a:spcBef>
        <a:spcAft>
          <a:spcPct val="0"/>
        </a:spcAft>
        <a:defRPr sz="2800" kern="1200">
          <a:solidFill>
            <a:schemeClr val="tx1"/>
          </a:solidFill>
          <a:latin typeface="+mj-lt"/>
          <a:ea typeface="+mj-ea"/>
          <a:cs typeface="+mj-cs"/>
        </a:defRPr>
      </a:lvl1pPr>
      <a:lvl2pPr algn="ctr" rtl="0" fontAlgn="base">
        <a:spcBef>
          <a:spcPct val="0"/>
        </a:spcBef>
        <a:spcAft>
          <a:spcPct val="0"/>
        </a:spcAft>
        <a:defRPr sz="2800">
          <a:solidFill>
            <a:schemeClr val="tx1"/>
          </a:solidFill>
          <a:latin typeface="Calibri" pitchFamily="34" charset="0"/>
        </a:defRPr>
      </a:lvl2pPr>
      <a:lvl3pPr algn="ctr" rtl="0" fontAlgn="base">
        <a:spcBef>
          <a:spcPct val="0"/>
        </a:spcBef>
        <a:spcAft>
          <a:spcPct val="0"/>
        </a:spcAft>
        <a:defRPr sz="2800">
          <a:solidFill>
            <a:schemeClr val="tx1"/>
          </a:solidFill>
          <a:latin typeface="Calibri" pitchFamily="34" charset="0"/>
        </a:defRPr>
      </a:lvl3pPr>
      <a:lvl4pPr algn="ctr" rtl="0" fontAlgn="base">
        <a:spcBef>
          <a:spcPct val="0"/>
        </a:spcBef>
        <a:spcAft>
          <a:spcPct val="0"/>
        </a:spcAft>
        <a:defRPr sz="2800">
          <a:solidFill>
            <a:schemeClr val="tx1"/>
          </a:solidFill>
          <a:latin typeface="Calibri" pitchFamily="34" charset="0"/>
        </a:defRPr>
      </a:lvl4pPr>
      <a:lvl5pPr algn="ctr" rtl="0" fontAlgn="base">
        <a:spcBef>
          <a:spcPct val="0"/>
        </a:spcBef>
        <a:spcAft>
          <a:spcPct val="0"/>
        </a:spcAft>
        <a:defRPr sz="2800">
          <a:solidFill>
            <a:schemeClr val="tx1"/>
          </a:solidFill>
          <a:latin typeface="Calibri" pitchFamily="34" charset="0"/>
        </a:defRPr>
      </a:lvl5pPr>
      <a:lvl6pPr marL="457200" algn="ctr" rtl="0" fontAlgn="base">
        <a:spcBef>
          <a:spcPct val="0"/>
        </a:spcBef>
        <a:spcAft>
          <a:spcPct val="0"/>
        </a:spcAft>
        <a:defRPr sz="2800">
          <a:solidFill>
            <a:schemeClr val="tx1"/>
          </a:solidFill>
          <a:latin typeface="Calibri" pitchFamily="34" charset="0"/>
        </a:defRPr>
      </a:lvl6pPr>
      <a:lvl7pPr marL="914400" algn="ctr" rtl="0" fontAlgn="base">
        <a:spcBef>
          <a:spcPct val="0"/>
        </a:spcBef>
        <a:spcAft>
          <a:spcPct val="0"/>
        </a:spcAft>
        <a:defRPr sz="2800">
          <a:solidFill>
            <a:schemeClr val="tx1"/>
          </a:solidFill>
          <a:latin typeface="Calibri" pitchFamily="34" charset="0"/>
        </a:defRPr>
      </a:lvl7pPr>
      <a:lvl8pPr marL="1371600" algn="ctr" rtl="0" fontAlgn="base">
        <a:spcBef>
          <a:spcPct val="0"/>
        </a:spcBef>
        <a:spcAft>
          <a:spcPct val="0"/>
        </a:spcAft>
        <a:defRPr sz="2800">
          <a:solidFill>
            <a:schemeClr val="tx1"/>
          </a:solidFill>
          <a:latin typeface="Calibri" pitchFamily="34" charset="0"/>
        </a:defRPr>
      </a:lvl8pPr>
      <a:lvl9pPr marL="1828800" algn="ctr" rtl="0" fontAlgn="base">
        <a:spcBef>
          <a:spcPct val="0"/>
        </a:spcBef>
        <a:spcAft>
          <a:spcPct val="0"/>
        </a:spcAft>
        <a:defRPr sz="28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Nadpis 1"/>
          <p:cNvSpPr>
            <a:spLocks noGrp="1"/>
          </p:cNvSpPr>
          <p:nvPr>
            <p:ph type="ctrTitle"/>
          </p:nvPr>
        </p:nvSpPr>
        <p:spPr>
          <a:xfrm>
            <a:off x="1258888" y="2636838"/>
            <a:ext cx="7345362" cy="531812"/>
          </a:xfrm>
        </p:spPr>
        <p:txBody>
          <a:bodyPr/>
          <a:lstStyle/>
          <a:p>
            <a:r>
              <a:rPr lang="cs-CZ" sz="2000" b="0" smtClean="0"/>
              <a:t>Jan Gregar</a:t>
            </a:r>
          </a:p>
        </p:txBody>
      </p:sp>
      <p:sp>
        <p:nvSpPr>
          <p:cNvPr id="4" name="Zástupný symbol pro zápatí 3"/>
          <p:cNvSpPr>
            <a:spLocks noGrp="1"/>
          </p:cNvSpPr>
          <p:nvPr>
            <p:ph type="ftr" sz="quarter" idx="10"/>
          </p:nvPr>
        </p:nvSpPr>
        <p:spPr/>
        <p:txBody>
          <a:bodyPr/>
          <a:lstStyle/>
          <a:p>
            <a:pPr>
              <a:defRPr/>
            </a:pPr>
            <a:r>
              <a:rPr lang="cs-CZ"/>
              <a:t>Tento projekt je spolufinancován Evropským sociálním fondem a státním rozpočtem České republiky</a:t>
            </a:r>
            <a:endParaRPr lang="cs-CZ"/>
          </a:p>
        </p:txBody>
      </p:sp>
      <p:sp>
        <p:nvSpPr>
          <p:cNvPr id="5" name="Zástupný symbol pro nadpis 1"/>
          <p:cNvSpPr txBox="1">
            <a:spLocks/>
          </p:cNvSpPr>
          <p:nvPr/>
        </p:nvSpPr>
        <p:spPr>
          <a:xfrm>
            <a:off x="1331913" y="1125538"/>
            <a:ext cx="7354887" cy="920750"/>
          </a:xfrm>
          <a:prstGeom prst="rect">
            <a:avLst/>
          </a:prstGeom>
        </p:spPr>
        <p:txBody>
          <a:bodyPr anchor="ctr"/>
          <a:lstStyle/>
          <a:p>
            <a:pPr algn="ctr" fontAlgn="auto">
              <a:spcAft>
                <a:spcPts val="0"/>
              </a:spcAft>
              <a:defRPr/>
            </a:pPr>
            <a:r>
              <a:rPr lang="cs-CZ" sz="2800" b="1" dirty="0">
                <a:latin typeface="+mj-lt"/>
                <a:ea typeface="+mj-ea"/>
                <a:cs typeface="+mj-cs"/>
              </a:rPr>
              <a:t>Akutní pankreatitis</a:t>
            </a:r>
          </a:p>
          <a:p>
            <a:pPr algn="ctr" fontAlgn="auto">
              <a:spcAft>
                <a:spcPts val="0"/>
              </a:spcAft>
              <a:defRPr/>
            </a:pPr>
            <a:r>
              <a:rPr lang="cs-CZ" sz="2800" b="1" dirty="0">
                <a:latin typeface="+mj-lt"/>
                <a:ea typeface="+mj-ea"/>
                <a:cs typeface="+mj-cs"/>
              </a:rPr>
              <a:t>biliární etiologie</a:t>
            </a:r>
            <a:endParaRPr lang="cs-CZ" sz="2800" b="1" dirty="0">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8434" name="Zástupný symbol pro obsah 3"/>
          <p:cNvSpPr>
            <a:spLocks noGrp="1"/>
          </p:cNvSpPr>
          <p:nvPr>
            <p:ph sz="half" idx="12"/>
          </p:nvPr>
        </p:nvSpPr>
        <p:spPr>
          <a:xfrm>
            <a:off x="962025" y="1412875"/>
            <a:ext cx="7497763" cy="4752975"/>
          </a:xfrm>
        </p:spPr>
        <p:txBody>
          <a:bodyPr/>
          <a:lstStyle/>
          <a:p>
            <a:r>
              <a:rPr lang="cs-CZ" sz="1800" smtClean="0"/>
              <a:t>Pacientce v den přijetí provedeno ERCP, kde nacházíme dva objemné konkrementy v dilatovaném choledochu (viz foto). ATB terapie i.v. s efektem, febrilie se neobjevují a pacientce klesají vstupně vysoké parametry zánětu (CRP i leukocyty). Stejně tak klesá bilirubin (144…98…48), AMS (20.7…16.1…8.8), LIP (32.7…24.2… 12.8)</a:t>
            </a:r>
          </a:p>
          <a:p>
            <a:r>
              <a:rPr lang="cs-CZ" sz="1800" smtClean="0"/>
              <a:t>5. den provedeno CT pankreatu, které ukazuje těžkou nekrotizující pankreatitidu (viz foto)</a:t>
            </a:r>
          </a:p>
          <a:p>
            <a:r>
              <a:rPr lang="cs-CZ" sz="1800" smtClean="0"/>
              <a:t>ATB terapie potecována na dvojkombinaci a pacientka ponechána na totální parenterální výživě, následně převedena na enterální výživu.</a:t>
            </a:r>
          </a:p>
          <a:p>
            <a:r>
              <a:rPr lang="cs-CZ" sz="1800" smtClean="0"/>
              <a:t>Jednalo se o těžkou biliární pankreatitidu</a:t>
            </a:r>
          </a:p>
          <a:p>
            <a:r>
              <a:rPr lang="cs-CZ" sz="1800" smtClean="0"/>
              <a:t>Délka hospitalizace nakonec byla celkem 23 dnů, poté pacientka přeložena ještě do zařízení následné péči (LDN) k doléčení a rehabilitaci</a:t>
            </a:r>
          </a:p>
          <a:p>
            <a:r>
              <a:rPr lang="cs-CZ" sz="1800" smtClean="0"/>
              <a:t>Pacientce doporučena CT kontrola nálezu a v druhé době cholecystektomie (po zvážení všech rizik a komorbidit)</a:t>
            </a:r>
          </a:p>
        </p:txBody>
      </p:sp>
      <p:sp>
        <p:nvSpPr>
          <p:cNvPr id="18435" name="Nadpis 4"/>
          <p:cNvSpPr>
            <a:spLocks noGrp="1"/>
          </p:cNvSpPr>
          <p:nvPr>
            <p:ph type="title"/>
          </p:nvPr>
        </p:nvSpPr>
        <p:spPr>
          <a:xfrm>
            <a:off x="971550" y="274638"/>
            <a:ext cx="7715250" cy="922337"/>
          </a:xfrm>
        </p:spPr>
        <p:txBody>
          <a:bodyPr/>
          <a:lstStyle/>
          <a:p>
            <a:r>
              <a:rPr lang="cs-CZ" smtClean="0"/>
              <a:t>Průběh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pic>
        <p:nvPicPr>
          <p:cNvPr id="19458" name="Zástupný symbol pro obsah 5" descr="tezka nekrotizujici pankreatitis.jpg"/>
          <p:cNvPicPr>
            <a:picLocks noGrp="1" noChangeAspect="1"/>
          </p:cNvPicPr>
          <p:nvPr>
            <p:ph sz="half" idx="12"/>
          </p:nvPr>
        </p:nvPicPr>
        <p:blipFill>
          <a:blip r:embed="rId2"/>
          <a:srcRect/>
          <a:stretch>
            <a:fillRect/>
          </a:stretch>
        </p:blipFill>
        <p:spPr>
          <a:xfrm>
            <a:off x="1763713" y="1052513"/>
            <a:ext cx="5040312" cy="5040312"/>
          </a:xfrm>
        </p:spPr>
      </p:pic>
      <p:sp>
        <p:nvSpPr>
          <p:cNvPr id="19459" name="Nadpis 4"/>
          <p:cNvSpPr>
            <a:spLocks noGrp="1"/>
          </p:cNvSpPr>
          <p:nvPr>
            <p:ph type="title"/>
          </p:nvPr>
        </p:nvSpPr>
        <p:spPr>
          <a:xfrm>
            <a:off x="971550" y="274638"/>
            <a:ext cx="7715250" cy="922337"/>
          </a:xfrm>
        </p:spPr>
        <p:txBody>
          <a:bodyPr/>
          <a:lstStyle/>
          <a:p>
            <a:r>
              <a:rPr lang="cs-CZ" smtClean="0"/>
              <a:t>CT nález</a:t>
            </a:r>
          </a:p>
        </p:txBody>
      </p:sp>
      <p:cxnSp>
        <p:nvCxnSpPr>
          <p:cNvPr id="7" name="Přímá spojovací šipka 6"/>
          <p:cNvCxnSpPr/>
          <p:nvPr/>
        </p:nvCxnSpPr>
        <p:spPr>
          <a:xfrm rot="10800000" flipV="1">
            <a:off x="4284663" y="2276475"/>
            <a:ext cx="2808287" cy="100806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9461" name="Obdélník 8"/>
          <p:cNvSpPr>
            <a:spLocks noChangeArrowheads="1"/>
          </p:cNvSpPr>
          <p:nvPr/>
        </p:nvSpPr>
        <p:spPr bwMode="auto">
          <a:xfrm>
            <a:off x="7092950" y="1844675"/>
            <a:ext cx="1824038" cy="646113"/>
          </a:xfrm>
          <a:prstGeom prst="rect">
            <a:avLst/>
          </a:prstGeom>
          <a:noFill/>
          <a:ln w="9525">
            <a:noFill/>
            <a:miter lim="800000"/>
            <a:headEnd/>
            <a:tailEnd/>
          </a:ln>
        </p:spPr>
        <p:txBody>
          <a:bodyPr wrap="none">
            <a:spAutoFit/>
          </a:bodyPr>
          <a:lstStyle/>
          <a:p>
            <a:r>
              <a:rPr lang="cs-CZ">
                <a:latin typeface="Calibri" pitchFamily="34" charset="0"/>
              </a:rPr>
              <a:t>oblast pankreatu,</a:t>
            </a:r>
          </a:p>
          <a:p>
            <a:r>
              <a:rPr lang="cs-CZ">
                <a:latin typeface="Calibri" pitchFamily="34" charset="0"/>
              </a:rPr>
              <a:t>nekroza</a:t>
            </a:r>
          </a:p>
        </p:txBody>
      </p:sp>
      <p:cxnSp>
        <p:nvCxnSpPr>
          <p:cNvPr id="11" name="Přímá spojovací šipka 10"/>
          <p:cNvCxnSpPr/>
          <p:nvPr/>
        </p:nvCxnSpPr>
        <p:spPr>
          <a:xfrm rot="10800000" flipV="1">
            <a:off x="4932363" y="2276475"/>
            <a:ext cx="2160587" cy="1008063"/>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2" name="Přímá spojovací šipka 11"/>
          <p:cNvCxnSpPr/>
          <p:nvPr/>
        </p:nvCxnSpPr>
        <p:spPr>
          <a:xfrm rot="10800000" flipV="1">
            <a:off x="5219700" y="2276475"/>
            <a:ext cx="1873250" cy="129698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0242" name="Zástupný symbol pro obsah 2"/>
          <p:cNvSpPr>
            <a:spLocks noGrp="1"/>
          </p:cNvSpPr>
          <p:nvPr>
            <p:ph sz="half" idx="12"/>
          </p:nvPr>
        </p:nvSpPr>
        <p:spPr>
          <a:xfrm>
            <a:off x="962025" y="1412875"/>
            <a:ext cx="7713663" cy="4752975"/>
          </a:xfrm>
        </p:spPr>
        <p:txBody>
          <a:bodyPr/>
          <a:lstStyle/>
          <a:p>
            <a:r>
              <a:rPr lang="cs-CZ" smtClean="0"/>
              <a:t>72-letá žena přichází pro 3 dny trvající bolesti v oblasti epigastria a v oblasti pravého podžebří, je propagace až do zad a kolem P žeberního oblouku, opakovaně měla nauzeu, zvracela hořčinu (bez krve), nyní spíše jen nauzea. Potíže začaly po jídle, na oslavě bramborový salát, pečené kuře. Alkohol ne. Průjem nemá, ale stolice je nápadně světlá, moč barvy tmavého piva. Teploty neměřila ale měla opakovaně zimnice. Podobné potíže mívala i dříve, ale nikdy takové intenzity jako nyní, tučné jídlo nesnášela dobře, ví o kaménkách ve žlučníku.</a:t>
            </a:r>
          </a:p>
          <a:p>
            <a:endParaRPr lang="cs-CZ" smtClean="0"/>
          </a:p>
        </p:txBody>
      </p:sp>
      <p:sp>
        <p:nvSpPr>
          <p:cNvPr id="10243" name="Nadpis 3"/>
          <p:cNvSpPr>
            <a:spLocks noGrp="1"/>
          </p:cNvSpPr>
          <p:nvPr>
            <p:ph type="title"/>
          </p:nvPr>
        </p:nvSpPr>
        <p:spPr>
          <a:xfrm>
            <a:off x="971550" y="274638"/>
            <a:ext cx="7715250" cy="922337"/>
          </a:xfrm>
        </p:spPr>
        <p:txBody>
          <a:bodyPr/>
          <a:lstStyle/>
          <a:p>
            <a:r>
              <a:rPr lang="cs-CZ" smtClean="0"/>
              <a:t>Anamneza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1266" name="Zástupný symbol pro obsah 2"/>
          <p:cNvSpPr>
            <a:spLocks noGrp="1"/>
          </p:cNvSpPr>
          <p:nvPr>
            <p:ph sz="half" idx="12"/>
          </p:nvPr>
        </p:nvSpPr>
        <p:spPr>
          <a:xfrm>
            <a:off x="962025" y="1412875"/>
            <a:ext cx="7713663" cy="4752975"/>
          </a:xfrm>
        </p:spPr>
        <p:txBody>
          <a:bodyPr/>
          <a:lstStyle/>
          <a:p>
            <a:r>
              <a:rPr lang="cs-CZ" smtClean="0"/>
              <a:t>OA: léčena pro hyperlipidémii a hypertenzi asi 5 let, je 15 roky po gynekologické operaci (hysterektomie, asi myom), na ultrazvuku zjištěny kaménky žlučníku</a:t>
            </a:r>
          </a:p>
          <a:p>
            <a:r>
              <a:rPr lang="cs-CZ" smtClean="0"/>
              <a:t>FA: atorvastatin 20mg tbl. 0-0-1 (hypolipidemikum), trandolapril ?mg tbl. 1-0-0(antihypertenzivum), občas choleretika (Isochol)</a:t>
            </a:r>
          </a:p>
          <a:p>
            <a:r>
              <a:rPr lang="cs-CZ" smtClean="0"/>
              <a:t>RA: otec + v 58 na IM, matka + v 81 na CMP, sestra měla ca prsu, 2 zdravé děti</a:t>
            </a:r>
          </a:p>
          <a:p>
            <a:r>
              <a:rPr lang="cs-CZ" smtClean="0"/>
              <a:t>PA: SD, dříve pracovala jako učitelka</a:t>
            </a:r>
          </a:p>
          <a:p>
            <a:r>
              <a:rPr lang="cs-CZ" smtClean="0"/>
              <a:t>SA: nekuřačka, alkohol nepije, zázemí má dobré</a:t>
            </a:r>
          </a:p>
          <a:p>
            <a:r>
              <a:rPr lang="cs-CZ" smtClean="0"/>
              <a:t>AA: alergie na včelí a vosí bodnutí</a:t>
            </a:r>
          </a:p>
          <a:p>
            <a:endParaRPr lang="cs-CZ" smtClean="0"/>
          </a:p>
        </p:txBody>
      </p:sp>
      <p:sp>
        <p:nvSpPr>
          <p:cNvPr id="11267" name="Nadpis 3"/>
          <p:cNvSpPr>
            <a:spLocks noGrp="1"/>
          </p:cNvSpPr>
          <p:nvPr>
            <p:ph type="title"/>
          </p:nvPr>
        </p:nvSpPr>
        <p:spPr>
          <a:xfrm>
            <a:off x="971550" y="274638"/>
            <a:ext cx="7715250" cy="922337"/>
          </a:xfrm>
        </p:spPr>
        <p:txBody>
          <a:bodyPr/>
          <a:lstStyle/>
          <a:p>
            <a:r>
              <a:rPr lang="cs-CZ" smtClean="0"/>
              <a:t>Anamneza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3" name="Zástupný symbol pro obsah 2"/>
          <p:cNvSpPr>
            <a:spLocks noGrp="1"/>
          </p:cNvSpPr>
          <p:nvPr>
            <p:ph sz="half" idx="12"/>
          </p:nvPr>
        </p:nvSpPr>
        <p:spPr>
          <a:xfrm>
            <a:off x="962025" y="1412875"/>
            <a:ext cx="7713663" cy="4752975"/>
          </a:xfrm>
        </p:spPr>
        <p:txBody>
          <a:bodyPr rtlCol="0">
            <a:normAutofit fontScale="92500" lnSpcReduction="20000"/>
          </a:bodyPr>
          <a:lstStyle/>
          <a:p>
            <a:pPr fontAlgn="auto">
              <a:spcAft>
                <a:spcPts val="0"/>
              </a:spcAft>
              <a:buFont typeface="Arial" pitchFamily="34" charset="0"/>
              <a:buChar char="•"/>
              <a:defRPr/>
            </a:pPr>
            <a:r>
              <a:rPr lang="cs-CZ" dirty="0" smtClean="0"/>
              <a:t>80kg, 168cm, při vědomí, orient., TK 150/90, P 100 </a:t>
            </a:r>
            <a:r>
              <a:rPr lang="cs-CZ" dirty="0" err="1" smtClean="0"/>
              <a:t>reg</a:t>
            </a:r>
            <a:r>
              <a:rPr lang="cs-CZ" dirty="0" smtClean="0"/>
              <a:t>., </a:t>
            </a:r>
            <a:r>
              <a:rPr lang="cs-CZ" dirty="0" err="1" smtClean="0"/>
              <a:t>d.f</a:t>
            </a:r>
            <a:r>
              <a:rPr lang="cs-CZ" dirty="0" smtClean="0"/>
              <a:t>. 15/min, bez dušnosti, saturace bez podpory 98%, subfebrilní 37.8C, ikterus kůže. Hlava </a:t>
            </a:r>
            <a:r>
              <a:rPr lang="cs-CZ" dirty="0" err="1" smtClean="0"/>
              <a:t>mesocef</a:t>
            </a:r>
            <a:r>
              <a:rPr lang="cs-CZ" dirty="0" smtClean="0"/>
              <a:t>., poklepově nebolí, zornice </a:t>
            </a:r>
            <a:r>
              <a:rPr lang="cs-CZ" dirty="0" err="1" smtClean="0"/>
              <a:t>isokor</a:t>
            </a:r>
            <a:r>
              <a:rPr lang="cs-CZ" dirty="0" smtClean="0"/>
              <a:t>., fotoreakce pozitivní, spojivky prokrvené, skléry ikterické, jazyk fyziolog. povleklý, sušší, plazí středem. Krk pohyblivý, štítnice a uzliny </a:t>
            </a:r>
            <a:r>
              <a:rPr lang="cs-CZ" dirty="0" err="1" smtClean="0"/>
              <a:t>nezv</a:t>
            </a:r>
            <a:r>
              <a:rPr lang="cs-CZ" dirty="0" smtClean="0"/>
              <a:t>., karotidy pulzují </a:t>
            </a:r>
            <a:r>
              <a:rPr lang="cs-CZ" dirty="0" err="1" smtClean="0"/>
              <a:t>symetr</a:t>
            </a:r>
            <a:r>
              <a:rPr lang="cs-CZ" dirty="0" smtClean="0"/>
              <a:t>. Hrudník </a:t>
            </a:r>
            <a:r>
              <a:rPr lang="cs-CZ" dirty="0" err="1" smtClean="0"/>
              <a:t>symetr</a:t>
            </a:r>
            <a:r>
              <a:rPr lang="cs-CZ" dirty="0" smtClean="0"/>
              <a:t>., dýchá </a:t>
            </a:r>
            <a:r>
              <a:rPr lang="cs-CZ" dirty="0" err="1" smtClean="0"/>
              <a:t>alv</a:t>
            </a:r>
            <a:r>
              <a:rPr lang="cs-CZ" dirty="0" smtClean="0"/>
              <a:t>., čistě, </a:t>
            </a:r>
            <a:r>
              <a:rPr lang="cs-CZ" dirty="0" err="1" smtClean="0"/>
              <a:t>bvdf</a:t>
            </a:r>
            <a:r>
              <a:rPr lang="cs-CZ" dirty="0" smtClean="0"/>
              <a:t>. AS prav., o.o., bez šelestů. Břicho nad </a:t>
            </a:r>
            <a:r>
              <a:rPr lang="cs-CZ" dirty="0" err="1" smtClean="0"/>
              <a:t>niveau</a:t>
            </a:r>
            <a:r>
              <a:rPr lang="cs-CZ" dirty="0" smtClean="0"/>
              <a:t> při obezitě, bolestivé při palpaci </a:t>
            </a:r>
            <a:r>
              <a:rPr lang="cs-CZ" dirty="0" err="1" smtClean="0"/>
              <a:t>epigastri</a:t>
            </a:r>
            <a:r>
              <a:rPr lang="cs-CZ" dirty="0" smtClean="0"/>
              <a:t>, </a:t>
            </a:r>
            <a:r>
              <a:rPr lang="cs-CZ" dirty="0" err="1" smtClean="0"/>
              <a:t>mezogastria</a:t>
            </a:r>
            <a:r>
              <a:rPr lang="cs-CZ" dirty="0" smtClean="0"/>
              <a:t> a pravého podžebří, </a:t>
            </a:r>
            <a:r>
              <a:rPr lang="cs-CZ" dirty="0" err="1" smtClean="0"/>
              <a:t>Murphyho</a:t>
            </a:r>
            <a:r>
              <a:rPr lang="cs-CZ" dirty="0" smtClean="0"/>
              <a:t> znamení negativní, v </a:t>
            </a:r>
            <a:r>
              <a:rPr lang="cs-CZ" dirty="0" err="1" smtClean="0"/>
              <a:t>podbříšku</a:t>
            </a:r>
            <a:r>
              <a:rPr lang="cs-CZ" dirty="0" smtClean="0"/>
              <a:t> pevná starší jizva po hysterektomii (dolní střední laparotomie), játra a slezinu nehmatám, </a:t>
            </a:r>
            <a:r>
              <a:rPr lang="cs-CZ" dirty="0" err="1" smtClean="0"/>
              <a:t>tapottement</a:t>
            </a:r>
            <a:r>
              <a:rPr lang="cs-CZ" dirty="0" smtClean="0"/>
              <a:t> </a:t>
            </a:r>
            <a:r>
              <a:rPr lang="cs-CZ" dirty="0" err="1" smtClean="0"/>
              <a:t>bilat</a:t>
            </a:r>
            <a:r>
              <a:rPr lang="cs-CZ" dirty="0" smtClean="0"/>
              <a:t>. negativní. DKK bez otoku a známek zánětu, varixy </a:t>
            </a:r>
            <a:r>
              <a:rPr lang="cs-CZ" dirty="0" err="1" smtClean="0"/>
              <a:t>bilatrálně</a:t>
            </a:r>
            <a:r>
              <a:rPr lang="cs-CZ" dirty="0" smtClean="0"/>
              <a:t> klidné drobné </a:t>
            </a:r>
            <a:r>
              <a:rPr lang="cs-CZ" dirty="0" err="1" smtClean="0"/>
              <a:t>metličkovité</a:t>
            </a:r>
            <a:r>
              <a:rPr lang="cs-CZ" dirty="0" smtClean="0"/>
              <a:t>, periferně končetiny prokrvené, teplé. Per </a:t>
            </a:r>
            <a:r>
              <a:rPr lang="cs-CZ" dirty="0" err="1" smtClean="0"/>
              <a:t>rectum</a:t>
            </a:r>
            <a:r>
              <a:rPr lang="cs-CZ" dirty="0" smtClean="0"/>
              <a:t>: </a:t>
            </a:r>
            <a:r>
              <a:rPr lang="cs-CZ" dirty="0" err="1" smtClean="0"/>
              <a:t>normotonus</a:t>
            </a:r>
            <a:r>
              <a:rPr lang="cs-CZ" dirty="0" smtClean="0"/>
              <a:t>, </a:t>
            </a:r>
            <a:r>
              <a:rPr lang="cs-CZ" dirty="0" err="1" smtClean="0"/>
              <a:t>indagace</a:t>
            </a:r>
            <a:r>
              <a:rPr lang="cs-CZ" dirty="0" smtClean="0"/>
              <a:t> nebolí, v dosahu prstu bez hmatné rezistence, na rukavici stopa světlé – </a:t>
            </a:r>
            <a:r>
              <a:rPr lang="cs-CZ" dirty="0" err="1" smtClean="0"/>
              <a:t>acholické</a:t>
            </a:r>
            <a:r>
              <a:rPr lang="cs-CZ" dirty="0" smtClean="0"/>
              <a:t> stolice.</a:t>
            </a:r>
          </a:p>
          <a:p>
            <a:pPr fontAlgn="auto">
              <a:spcAft>
                <a:spcPts val="0"/>
              </a:spcAft>
              <a:buFont typeface="Arial" pitchFamily="34" charset="0"/>
              <a:buChar char="•"/>
              <a:defRPr/>
            </a:pPr>
            <a:endParaRPr lang="cs-CZ" dirty="0"/>
          </a:p>
        </p:txBody>
      </p:sp>
      <p:sp>
        <p:nvSpPr>
          <p:cNvPr id="12291" name="Nadpis 3"/>
          <p:cNvSpPr>
            <a:spLocks noGrp="1"/>
          </p:cNvSpPr>
          <p:nvPr>
            <p:ph type="title"/>
          </p:nvPr>
        </p:nvSpPr>
        <p:spPr>
          <a:xfrm>
            <a:off x="971550" y="274638"/>
            <a:ext cx="7715250" cy="922337"/>
          </a:xfrm>
        </p:spPr>
        <p:txBody>
          <a:bodyPr/>
          <a:lstStyle/>
          <a:p>
            <a:r>
              <a:rPr lang="cs-CZ" smtClean="0"/>
              <a:t>Objektivní nález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3314" name="Zástupný symbol pro obsah 2"/>
          <p:cNvSpPr>
            <a:spLocks noGrp="1"/>
          </p:cNvSpPr>
          <p:nvPr>
            <p:ph sz="half" idx="12"/>
          </p:nvPr>
        </p:nvSpPr>
        <p:spPr>
          <a:xfrm>
            <a:off x="962025" y="1412875"/>
            <a:ext cx="7713663" cy="4752975"/>
          </a:xfrm>
        </p:spPr>
        <p:txBody>
          <a:bodyPr/>
          <a:lstStyle/>
          <a:p>
            <a:r>
              <a:rPr lang="cs-CZ" smtClean="0"/>
              <a:t>Krevní obraz: Leuko 18.8 (norma 4-9), v normě Ery, Hb, Htc a Trombo</a:t>
            </a:r>
          </a:p>
          <a:p>
            <a:r>
              <a:rPr lang="cs-CZ" smtClean="0"/>
              <a:t>Koagulace: INR 1.4, aPTT 30.6</a:t>
            </a:r>
          </a:p>
          <a:p>
            <a:r>
              <a:rPr lang="cs-CZ" smtClean="0"/>
              <a:t>Biochemie: K 3.9, Ur 16.0 (norma 5-10), Kr 88 (norma 70-110), ALT 4.6, AST 4.4, ALP 12.3, GMT 8.8, bilirubin 144, bilirubin konj. 126, AMS 20.7 (norma do 1.2), LIP 32.7 (norma do 1.6), LDH 3.1, CRP 132 (norma do 9), Gly 8.1</a:t>
            </a:r>
          </a:p>
          <a:p>
            <a:r>
              <a:rPr lang="cs-CZ" smtClean="0"/>
              <a:t>ABR Astrup: pH 7.34, BE -4.0, pCO2, pO2 a laktát – v normě </a:t>
            </a:r>
          </a:p>
          <a:p>
            <a:r>
              <a:rPr lang="cs-CZ" smtClean="0"/>
              <a:t>Moč: chemicky je zvýšený bilirubik a lehce urobilinogen,  sediment v normě, moč je tmavá</a:t>
            </a:r>
          </a:p>
          <a:p>
            <a:endParaRPr lang="cs-CZ" smtClean="0"/>
          </a:p>
        </p:txBody>
      </p:sp>
      <p:sp>
        <p:nvSpPr>
          <p:cNvPr id="13315" name="Nadpis 3"/>
          <p:cNvSpPr>
            <a:spLocks noGrp="1"/>
          </p:cNvSpPr>
          <p:nvPr>
            <p:ph type="title"/>
          </p:nvPr>
        </p:nvSpPr>
        <p:spPr>
          <a:xfrm>
            <a:off x="971550" y="274638"/>
            <a:ext cx="7715250" cy="922337"/>
          </a:xfrm>
        </p:spPr>
        <p:txBody>
          <a:bodyPr/>
          <a:lstStyle/>
          <a:p>
            <a:r>
              <a:rPr lang="cs-CZ" smtClean="0"/>
              <a:t>Laboratorní nálezy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4338" name="Zástupný symbol pro obsah 2"/>
          <p:cNvSpPr>
            <a:spLocks noGrp="1"/>
          </p:cNvSpPr>
          <p:nvPr>
            <p:ph sz="half" idx="12"/>
          </p:nvPr>
        </p:nvSpPr>
        <p:spPr>
          <a:xfrm>
            <a:off x="962025" y="1412875"/>
            <a:ext cx="7713663" cy="4752975"/>
          </a:xfrm>
        </p:spPr>
        <p:txBody>
          <a:bodyPr/>
          <a:lstStyle/>
          <a:p>
            <a:r>
              <a:rPr lang="cs-CZ" smtClean="0"/>
              <a:t>RTG břicha, prostý snímek ve stoje: nález je v normě, vyloučen ileus či pneumoperitoneum</a:t>
            </a:r>
          </a:p>
          <a:p>
            <a:endParaRPr lang="cs-CZ" smtClean="0"/>
          </a:p>
          <a:p>
            <a:r>
              <a:rPr lang="cs-CZ" smtClean="0"/>
              <a:t>SONO břicha: Játra přiměřené echogenity, bez ložiskových změn. Žlučník prostornější, stěna je rozšířená na 5mm s vrstvením (známky cholecystitis), s vícečetnými echy při drobné cholecystolitiáze. Vývodné žluč. cesty s dilatací na 12-14mm. Pankreas není nepřehledný při meteorismu a obezitě. </a:t>
            </a:r>
            <a:r>
              <a:rPr lang="pl-PL" smtClean="0"/>
              <a:t>Slezina v mezích normy., bez ložisek. </a:t>
            </a:r>
            <a:r>
              <a:rPr lang="cs-CZ" smtClean="0"/>
              <a:t>Ledviny zvykle uložené, kalichopánvičkový systém bez dilatace, parenchym neredukován, bez ložisek.</a:t>
            </a:r>
          </a:p>
        </p:txBody>
      </p:sp>
      <p:sp>
        <p:nvSpPr>
          <p:cNvPr id="14339" name="Nadpis 3"/>
          <p:cNvSpPr>
            <a:spLocks noGrp="1"/>
          </p:cNvSpPr>
          <p:nvPr>
            <p:ph type="title"/>
          </p:nvPr>
        </p:nvSpPr>
        <p:spPr>
          <a:xfrm>
            <a:off x="971550" y="274638"/>
            <a:ext cx="7715250" cy="922337"/>
          </a:xfrm>
        </p:spPr>
        <p:txBody>
          <a:bodyPr/>
          <a:lstStyle/>
          <a:p>
            <a:r>
              <a:rPr lang="cs-CZ" smtClean="0"/>
              <a:t>Zobrazovací vyšetření</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15362" name="Zástupný symbol pro obsah 3"/>
          <p:cNvSpPr>
            <a:spLocks noGrp="1"/>
          </p:cNvSpPr>
          <p:nvPr>
            <p:ph sz="half" idx="12"/>
          </p:nvPr>
        </p:nvSpPr>
        <p:spPr>
          <a:xfrm>
            <a:off x="962025" y="1412875"/>
            <a:ext cx="7786688" cy="4752975"/>
          </a:xfrm>
        </p:spPr>
        <p:txBody>
          <a:bodyPr/>
          <a:lstStyle/>
          <a:p>
            <a:r>
              <a:rPr lang="cs-CZ" smtClean="0"/>
              <a:t>Vzhledem k anamneze, laboratornímu nálezu vysoké AMS, LIP a leukocytoze se nabízí akutní pankreatitis</a:t>
            </a:r>
          </a:p>
          <a:p>
            <a:r>
              <a:rPr lang="cs-CZ" smtClean="0"/>
              <a:t>Laboratorně jsou vyjádřeny známky obstrukce žlučových cest, SONO prokazuje dilataci žlučových cest a cholecystolitiázu – jde tedy nejspíše o akutní pankreatitidu biliární etiologie</a:t>
            </a:r>
          </a:p>
          <a:p>
            <a:r>
              <a:rPr lang="cs-CZ" smtClean="0"/>
              <a:t>V rámci dif. dg. nutno zvažovat jinou příčinu obstrukce žlučových cest (než litiázu) – může jít o tumor či benigní stenozu, toto ale vyřeší ERCP, které by pacientka měla podstoupit</a:t>
            </a:r>
          </a:p>
          <a:p>
            <a:endParaRPr lang="cs-CZ" smtClean="0"/>
          </a:p>
        </p:txBody>
      </p:sp>
      <p:sp>
        <p:nvSpPr>
          <p:cNvPr id="15363" name="Nadpis 4"/>
          <p:cNvSpPr>
            <a:spLocks noGrp="1"/>
          </p:cNvSpPr>
          <p:nvPr>
            <p:ph type="title"/>
          </p:nvPr>
        </p:nvSpPr>
        <p:spPr>
          <a:xfrm>
            <a:off x="971550" y="274638"/>
            <a:ext cx="7715250" cy="922337"/>
          </a:xfrm>
        </p:spPr>
        <p:txBody>
          <a:bodyPr/>
          <a:lstStyle/>
          <a:p>
            <a:endParaRPr lang="cs-CZ"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sp>
        <p:nvSpPr>
          <p:cNvPr id="4" name="Zástupný symbol pro obsah 3"/>
          <p:cNvSpPr>
            <a:spLocks noGrp="1"/>
          </p:cNvSpPr>
          <p:nvPr>
            <p:ph sz="half" idx="12"/>
          </p:nvPr>
        </p:nvSpPr>
        <p:spPr>
          <a:xfrm>
            <a:off x="962025" y="1412875"/>
            <a:ext cx="7713663" cy="4752975"/>
          </a:xfrm>
        </p:spPr>
        <p:txBody>
          <a:bodyPr>
            <a:normAutofit/>
          </a:bodyPr>
          <a:lstStyle/>
          <a:p>
            <a:pPr>
              <a:lnSpc>
                <a:spcPct val="90000"/>
              </a:lnSpc>
            </a:pPr>
            <a:r>
              <a:rPr lang="cs-CZ" sz="2200" smtClean="0"/>
              <a:t>Léčba:</a:t>
            </a:r>
          </a:p>
          <a:p>
            <a:pPr>
              <a:lnSpc>
                <a:spcPct val="90000"/>
              </a:lnSpc>
            </a:pPr>
            <a:r>
              <a:rPr lang="cs-CZ" sz="2200" smtClean="0"/>
              <a:t>Přijetí na JIP (interní či chirurgickou)</a:t>
            </a:r>
          </a:p>
          <a:p>
            <a:pPr>
              <a:lnSpc>
                <a:spcPct val="90000"/>
              </a:lnSpc>
            </a:pPr>
            <a:r>
              <a:rPr lang="cs-CZ" sz="2200" smtClean="0"/>
              <a:t>Určení závažnosti – Ransonovo skóre je 3 body – těžká pankreatitida!</a:t>
            </a:r>
          </a:p>
          <a:p>
            <a:pPr>
              <a:lnSpc>
                <a:spcPct val="90000"/>
              </a:lnSpc>
            </a:pPr>
            <a:r>
              <a:rPr lang="cs-CZ" sz="2200" smtClean="0"/>
              <a:t>Nic per os!</a:t>
            </a:r>
          </a:p>
          <a:p>
            <a:pPr>
              <a:lnSpc>
                <a:spcPct val="90000"/>
              </a:lnSpc>
            </a:pPr>
            <a:r>
              <a:rPr lang="cs-CZ" sz="2200" smtClean="0"/>
              <a:t>Analgetizace (spasmoanalgetika, anodyna)</a:t>
            </a:r>
          </a:p>
          <a:p>
            <a:pPr>
              <a:lnSpc>
                <a:spcPct val="90000"/>
              </a:lnSpc>
            </a:pPr>
            <a:r>
              <a:rPr lang="cs-CZ" sz="2200" smtClean="0"/>
              <a:t>Volumová resuscitace (i.v. podání krystaloidů dle tolerance a KP kompenzace, až 500ml/h i.v. iniciálně, poté kolem 250-300ml/h), ATB nasadit ihned (anamnéza třesavek, nabízí se i možná cholangoitida), inhibitory protonové pumpy, substituce iontové dysbalance, preventivně LMWH, další symptomatická terapie dle potřeby</a:t>
            </a:r>
          </a:p>
          <a:p>
            <a:pPr>
              <a:lnSpc>
                <a:spcPct val="90000"/>
              </a:lnSpc>
            </a:pPr>
            <a:r>
              <a:rPr lang="cs-CZ" sz="2200" smtClean="0"/>
              <a:t>Indikace k ERCP (Endoskopická Retrográdní CholagioPankreatikografie - terapeutický výkon)</a:t>
            </a:r>
          </a:p>
          <a:p>
            <a:pPr>
              <a:lnSpc>
                <a:spcPct val="90000"/>
              </a:lnSpc>
            </a:pPr>
            <a:endParaRPr lang="cs-CZ" sz="2200" smtClean="0"/>
          </a:p>
        </p:txBody>
      </p:sp>
      <p:sp>
        <p:nvSpPr>
          <p:cNvPr id="16387" name="Nadpis 4"/>
          <p:cNvSpPr>
            <a:spLocks noGrp="1"/>
          </p:cNvSpPr>
          <p:nvPr>
            <p:ph type="title"/>
          </p:nvPr>
        </p:nvSpPr>
        <p:spPr>
          <a:xfrm>
            <a:off x="971550" y="274638"/>
            <a:ext cx="7715250" cy="922337"/>
          </a:xfrm>
        </p:spPr>
        <p:txBody>
          <a:bodyPr/>
          <a:lstStyle/>
          <a:p>
            <a:r>
              <a:rPr lang="cs-CZ" smtClean="0"/>
              <a:t>Postup a léčba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3"/>
          </p:nvPr>
        </p:nvSpPr>
        <p:spPr/>
        <p:txBody>
          <a:bodyPr/>
          <a:lstStyle/>
          <a:p>
            <a:pPr>
              <a:defRPr/>
            </a:pPr>
            <a:r>
              <a:rPr lang="cs-CZ"/>
              <a:t>Tento projekt je spolufinancován Evropským sociálním fondem a státním rozpočtem České republiky</a:t>
            </a:r>
            <a:endParaRPr lang="cs-CZ"/>
          </a:p>
        </p:txBody>
      </p:sp>
      <p:pic>
        <p:nvPicPr>
          <p:cNvPr id="17410" name="Zástupný symbol pro obsah 5" descr="ercp 5.bmp"/>
          <p:cNvPicPr>
            <a:picLocks noGrp="1" noChangeAspect="1"/>
          </p:cNvPicPr>
          <p:nvPr>
            <p:ph sz="half" idx="12"/>
          </p:nvPr>
        </p:nvPicPr>
        <p:blipFill>
          <a:blip r:embed="rId2"/>
          <a:srcRect/>
          <a:stretch>
            <a:fillRect/>
          </a:stretch>
        </p:blipFill>
        <p:spPr>
          <a:xfrm>
            <a:off x="2843213" y="1341438"/>
            <a:ext cx="3810000" cy="4733925"/>
          </a:xfrm>
        </p:spPr>
      </p:pic>
      <p:sp>
        <p:nvSpPr>
          <p:cNvPr id="17411" name="Nadpis 4"/>
          <p:cNvSpPr>
            <a:spLocks noGrp="1"/>
          </p:cNvSpPr>
          <p:nvPr>
            <p:ph type="title"/>
          </p:nvPr>
        </p:nvSpPr>
        <p:spPr>
          <a:xfrm>
            <a:off x="971550" y="274638"/>
            <a:ext cx="7715250" cy="922337"/>
          </a:xfrm>
        </p:spPr>
        <p:txBody>
          <a:bodyPr/>
          <a:lstStyle/>
          <a:p>
            <a:r>
              <a:rPr lang="cs-CZ" smtClean="0"/>
              <a:t>ERCP</a:t>
            </a:r>
          </a:p>
        </p:txBody>
      </p:sp>
      <p:cxnSp>
        <p:nvCxnSpPr>
          <p:cNvPr id="7" name="Přímá spojovací šipka 6"/>
          <p:cNvCxnSpPr>
            <a:stCxn id="17418" idx="3"/>
          </p:cNvCxnSpPr>
          <p:nvPr/>
        </p:nvCxnSpPr>
        <p:spPr>
          <a:xfrm flipV="1">
            <a:off x="2238375" y="3500438"/>
            <a:ext cx="2189163" cy="118268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9" name="Přímá spojovací šipka 8"/>
          <p:cNvCxnSpPr/>
          <p:nvPr/>
        </p:nvCxnSpPr>
        <p:spPr>
          <a:xfrm rot="10800000" flipV="1">
            <a:off x="5148263" y="2781300"/>
            <a:ext cx="1944687" cy="71913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1" name="Přímá spojovací šipka 10"/>
          <p:cNvCxnSpPr/>
          <p:nvPr/>
        </p:nvCxnSpPr>
        <p:spPr>
          <a:xfrm>
            <a:off x="2555875" y="2420938"/>
            <a:ext cx="1152525" cy="2159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3" name="Přímá spojovací šipka 12"/>
          <p:cNvCxnSpPr/>
          <p:nvPr/>
        </p:nvCxnSpPr>
        <p:spPr>
          <a:xfrm rot="10800000" flipV="1">
            <a:off x="4643438" y="4292600"/>
            <a:ext cx="2305050" cy="43180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16" name="Přímá spojovací šipka 15"/>
          <p:cNvCxnSpPr/>
          <p:nvPr/>
        </p:nvCxnSpPr>
        <p:spPr>
          <a:xfrm rot="10800000">
            <a:off x="4787900" y="4221163"/>
            <a:ext cx="2160588" cy="71437"/>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17417" name="Obdélník 17"/>
          <p:cNvSpPr>
            <a:spLocks noChangeArrowheads="1"/>
          </p:cNvSpPr>
          <p:nvPr/>
        </p:nvSpPr>
        <p:spPr bwMode="auto">
          <a:xfrm>
            <a:off x="971550" y="2060575"/>
            <a:ext cx="1584325" cy="646113"/>
          </a:xfrm>
          <a:prstGeom prst="rect">
            <a:avLst/>
          </a:prstGeom>
          <a:noFill/>
          <a:ln w="9525">
            <a:noFill/>
            <a:miter lim="800000"/>
            <a:headEnd/>
            <a:tailEnd/>
          </a:ln>
        </p:spPr>
        <p:txBody>
          <a:bodyPr wrap="none">
            <a:spAutoFit/>
          </a:bodyPr>
          <a:lstStyle/>
          <a:p>
            <a:r>
              <a:rPr lang="cs-CZ">
                <a:latin typeface="Calibri" pitchFamily="34" charset="0"/>
              </a:rPr>
              <a:t>Nitrojaterní </a:t>
            </a:r>
          </a:p>
          <a:p>
            <a:r>
              <a:rPr lang="cs-CZ">
                <a:latin typeface="Calibri" pitchFamily="34" charset="0"/>
              </a:rPr>
              <a:t>žlučovodovody</a:t>
            </a:r>
          </a:p>
        </p:txBody>
      </p:sp>
      <p:sp>
        <p:nvSpPr>
          <p:cNvPr id="17418" name="Obdélník 19"/>
          <p:cNvSpPr>
            <a:spLocks noChangeArrowheads="1"/>
          </p:cNvSpPr>
          <p:nvPr/>
        </p:nvSpPr>
        <p:spPr bwMode="auto">
          <a:xfrm>
            <a:off x="755650" y="4221163"/>
            <a:ext cx="1482725" cy="923925"/>
          </a:xfrm>
          <a:prstGeom prst="rect">
            <a:avLst/>
          </a:prstGeom>
          <a:noFill/>
          <a:ln w="9525">
            <a:noFill/>
            <a:miter lim="800000"/>
            <a:headEnd/>
            <a:tailEnd/>
          </a:ln>
        </p:spPr>
        <p:txBody>
          <a:bodyPr wrap="none">
            <a:spAutoFit/>
          </a:bodyPr>
          <a:lstStyle/>
          <a:p>
            <a:r>
              <a:rPr lang="cs-CZ">
                <a:latin typeface="Calibri" pitchFamily="34" charset="0"/>
              </a:rPr>
              <a:t>Dilatovaný </a:t>
            </a:r>
          </a:p>
          <a:p>
            <a:r>
              <a:rPr lang="cs-CZ">
                <a:latin typeface="Calibri" pitchFamily="34" charset="0"/>
              </a:rPr>
              <a:t>extraheptální </a:t>
            </a:r>
          </a:p>
          <a:p>
            <a:r>
              <a:rPr lang="cs-CZ">
                <a:latin typeface="Calibri" pitchFamily="34" charset="0"/>
              </a:rPr>
              <a:t>choledochus</a:t>
            </a:r>
          </a:p>
        </p:txBody>
      </p:sp>
      <p:sp>
        <p:nvSpPr>
          <p:cNvPr id="17419" name="Obdélník 21"/>
          <p:cNvSpPr>
            <a:spLocks noChangeArrowheads="1"/>
          </p:cNvSpPr>
          <p:nvPr/>
        </p:nvSpPr>
        <p:spPr bwMode="auto">
          <a:xfrm>
            <a:off x="7019925" y="2420938"/>
            <a:ext cx="1095375" cy="369887"/>
          </a:xfrm>
          <a:prstGeom prst="rect">
            <a:avLst/>
          </a:prstGeom>
          <a:noFill/>
          <a:ln w="9525">
            <a:noFill/>
            <a:miter lim="800000"/>
            <a:headEnd/>
            <a:tailEnd/>
          </a:ln>
        </p:spPr>
        <p:txBody>
          <a:bodyPr wrap="none">
            <a:spAutoFit/>
          </a:bodyPr>
          <a:lstStyle/>
          <a:p>
            <a:r>
              <a:rPr lang="cs-CZ">
                <a:latin typeface="Calibri" pitchFamily="34" charset="0"/>
              </a:rPr>
              <a:t>endoskop</a:t>
            </a:r>
          </a:p>
        </p:txBody>
      </p:sp>
      <p:sp>
        <p:nvSpPr>
          <p:cNvPr id="17420" name="Obdélník 22"/>
          <p:cNvSpPr>
            <a:spLocks noChangeArrowheads="1"/>
          </p:cNvSpPr>
          <p:nvPr/>
        </p:nvSpPr>
        <p:spPr bwMode="auto">
          <a:xfrm>
            <a:off x="7019925" y="4076700"/>
            <a:ext cx="1824038" cy="369888"/>
          </a:xfrm>
          <a:prstGeom prst="rect">
            <a:avLst/>
          </a:prstGeom>
          <a:noFill/>
          <a:ln w="9525">
            <a:noFill/>
            <a:miter lim="800000"/>
            <a:headEnd/>
            <a:tailEnd/>
          </a:ln>
        </p:spPr>
        <p:txBody>
          <a:bodyPr wrap="none">
            <a:spAutoFit/>
          </a:bodyPr>
          <a:lstStyle/>
          <a:p>
            <a:r>
              <a:rPr lang="cs-CZ">
                <a:latin typeface="Calibri" pitchFamily="34" charset="0"/>
              </a:rPr>
              <a:t>choledocholitiáza</a:t>
            </a:r>
          </a:p>
        </p:txBody>
      </p:sp>
    </p:spTree>
  </p:cSld>
  <p:clrMapOvr>
    <a:masterClrMapping/>
  </p:clrMapOvr>
</p:sld>
</file>

<file path=ppt/theme/theme1.xml><?xml version="1.0" encoding="utf-8"?>
<a:theme xmlns:a="http://schemas.openxmlformats.org/drawingml/2006/main" name="1_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TotalTime>
  <Words>855</Words>
  <Application>Microsoft Office PowerPoint</Application>
  <PresentationFormat>Předvádění na obrazovce (4:3)</PresentationFormat>
  <Paragraphs>64</Paragraphs>
  <Slides>11</Slides>
  <Notes>0</Notes>
  <HiddenSlides>0</HiddenSlides>
  <MMClips>0</MMClips>
  <ScaleCrop>false</ScaleCrop>
  <HeadingPairs>
    <vt:vector size="6" baseType="variant">
      <vt:variant>
        <vt:lpstr>Použitá písma</vt:lpstr>
      </vt:variant>
      <vt:variant>
        <vt:i4>2</vt:i4>
      </vt:variant>
      <vt:variant>
        <vt:lpstr>Šablona návrhu</vt:lpstr>
      </vt:variant>
      <vt:variant>
        <vt:i4>4</vt:i4>
      </vt:variant>
      <vt:variant>
        <vt:lpstr>Nadpisy snímků</vt:lpstr>
      </vt:variant>
      <vt:variant>
        <vt:i4>11</vt:i4>
      </vt:variant>
    </vt:vector>
  </HeadingPairs>
  <TitlesOfParts>
    <vt:vector size="17" baseType="lpstr">
      <vt:lpstr>Calibri</vt:lpstr>
      <vt:lpstr>Arial</vt:lpstr>
      <vt:lpstr>1_Motiv sady Office</vt:lpstr>
      <vt:lpstr>Motiv sady Office</vt:lpstr>
      <vt:lpstr>Motiv sady Office</vt:lpstr>
      <vt:lpstr>Motiv sady Office</vt:lpstr>
      <vt:lpstr>Jan Gregar</vt:lpstr>
      <vt:lpstr>Anamneza</vt:lpstr>
      <vt:lpstr>Anamneza</vt:lpstr>
      <vt:lpstr>Objektivní nález</vt:lpstr>
      <vt:lpstr>Laboratorní nálezy</vt:lpstr>
      <vt:lpstr>Zobrazovací vyšetření</vt:lpstr>
      <vt:lpstr>Snímek 7</vt:lpstr>
      <vt:lpstr>Postup a léčba</vt:lpstr>
      <vt:lpstr>ERCP</vt:lpstr>
      <vt:lpstr>Průběh</vt:lpstr>
      <vt:lpstr>CT nález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Miroslav Veselý</dc:creator>
  <cp:lastModifiedBy>2ikodd</cp:lastModifiedBy>
  <cp:revision>29</cp:revision>
  <dcterms:created xsi:type="dcterms:W3CDTF">2011-01-20T19:53:47Z</dcterms:created>
  <dcterms:modified xsi:type="dcterms:W3CDTF">2012-02-14T13:47:39Z</dcterms:modified>
</cp:coreProperties>
</file>