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48" r:id="rId2"/>
  </p:sldMasterIdLst>
  <p:notesMasterIdLst>
    <p:notesMasterId r:id="rId13"/>
  </p:notesMasterIdLst>
  <p:sldIdLst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2" autoAdjust="0"/>
    <p:restoredTop sz="94698" autoAdjust="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9E153-1BDD-422D-8688-9C3F7B8E933C}" type="datetimeFigureOut">
              <a:rPr lang="cs-CZ" smtClean="0"/>
              <a:pPr/>
              <a:t>22.1.2012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41C84-0887-48D4-9994-D1C934FA02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Tento projekt je spolufinancován Evropským sociálním fondem a státním rozpočtem České republiky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Tento projekt je spolufinancován Evropským sociálním fondem a státním rozpočtem České republiky</a:t>
            </a:r>
            <a:endParaRPr lang="cs-CZ" dirty="0"/>
          </a:p>
        </p:txBody>
      </p:sp>
      <p:sp>
        <p:nvSpPr>
          <p:cNvPr id="31" name="Zástupný symbol pro obsah 3"/>
          <p:cNvSpPr>
            <a:spLocks noGrp="1"/>
          </p:cNvSpPr>
          <p:nvPr>
            <p:ph sz="half" idx="12"/>
          </p:nvPr>
        </p:nvSpPr>
        <p:spPr>
          <a:xfrm>
            <a:off x="961256" y="1412776"/>
            <a:ext cx="7715200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7" name="Zástupný symbol pro nadpis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Tento projekt je spolufinancován Evropským sociálním fondem a státním rozpočtem České republiky</a:t>
            </a:r>
            <a:endParaRPr lang="cs-CZ" dirty="0"/>
          </a:p>
        </p:txBody>
      </p:sp>
      <p:sp>
        <p:nvSpPr>
          <p:cNvPr id="29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412776"/>
            <a:ext cx="3610744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31" name="Zástupný symbol pro obsah 3"/>
          <p:cNvSpPr>
            <a:spLocks noGrp="1"/>
          </p:cNvSpPr>
          <p:nvPr>
            <p:ph sz="half" idx="12"/>
          </p:nvPr>
        </p:nvSpPr>
        <p:spPr>
          <a:xfrm>
            <a:off x="961256" y="1412776"/>
            <a:ext cx="3610744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7" name="Zástupný symbol pro nadpis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Tento projekt je spolufinancován Evropským sociálním fondem a státním rozpočtem České republiky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AF00CC-31AD-44FC-996E-1345F527D5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Tento projekt je spolufinancován Evropským sociálním fondem a státním rozpočtem České republiky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AF00CC-31AD-44FC-996E-1345F527D5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2B5453A-2F5E-4487-AC23-87C78B5CDA07}" type="datetimeFigureOut">
              <a:rPr lang="cs-CZ" smtClean="0"/>
              <a:pPr/>
              <a:t>22.1.2012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3A2C3A-0B9F-4162-86A9-BE7776F48F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31640" y="1124744"/>
            <a:ext cx="735516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1640" y="2492896"/>
            <a:ext cx="73551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dirty="0" smtClean="0"/>
              <a:t>Jméno přednášejícího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1520" y="6093296"/>
            <a:ext cx="8568952" cy="57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Tento projekt je spolufinancován Evropským sociálním fondem a státním rozpočtem České republiky</a:t>
            </a:r>
            <a:endParaRPr lang="cs-CZ" dirty="0"/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1403648" y="3717032"/>
            <a:ext cx="734481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cs-CZ" sz="2400" b="1" dirty="0" smtClean="0"/>
              <a:t>Tvorba a ověření e-</a:t>
            </a:r>
            <a:r>
              <a:rPr lang="cs-CZ" sz="2400" b="1" dirty="0" err="1" smtClean="0"/>
              <a:t>learningového</a:t>
            </a:r>
            <a:r>
              <a:rPr lang="cs-CZ" sz="2400" b="1" dirty="0" smtClean="0"/>
              <a:t> prostředí pro integraci výuky </a:t>
            </a:r>
            <a:r>
              <a:rPr lang="cs-CZ" sz="2400" b="1" dirty="0" err="1" smtClean="0"/>
              <a:t>preklinických</a:t>
            </a:r>
            <a:r>
              <a:rPr lang="cs-CZ" sz="2400" b="1" smtClean="0"/>
              <a:t> a klinických předmětů na LF UP a FZV UP v Olomouci</a:t>
            </a:r>
          </a:p>
          <a:p>
            <a:pPr algn="ctr">
              <a:spcBef>
                <a:spcPts val="600"/>
              </a:spcBef>
            </a:pPr>
            <a:r>
              <a:rPr lang="cs-CZ" sz="2400" b="1" smtClean="0"/>
              <a:t>Reg</a:t>
            </a:r>
            <a:r>
              <a:rPr lang="cs-CZ" sz="2400" b="1" dirty="0" smtClean="0"/>
              <a:t>. č.: CZ.1.07/2.2.00/15.0313</a:t>
            </a:r>
            <a:endParaRPr lang="cs-CZ" sz="2400" b="1" dirty="0"/>
          </a:p>
        </p:txBody>
      </p:sp>
      <p:grpSp>
        <p:nvGrpSpPr>
          <p:cNvPr id="14" name="Skupina 13"/>
          <p:cNvGrpSpPr/>
          <p:nvPr userDrawn="1"/>
        </p:nvGrpSpPr>
        <p:grpSpPr>
          <a:xfrm>
            <a:off x="107504" y="116632"/>
            <a:ext cx="826202" cy="3933056"/>
            <a:chOff x="0" y="0"/>
            <a:chExt cx="1258888" cy="5992813"/>
          </a:xfrm>
        </p:grpSpPr>
        <p:pic>
          <p:nvPicPr>
            <p:cNvPr id="15" name="Picture 10" descr="SG_VZDlogo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860800"/>
              <a:ext cx="1189038" cy="919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5013325"/>
              <a:ext cx="1187450" cy="979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2924175"/>
              <a:ext cx="1258888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3" descr="Loga_ESF_EU_vertikal_RGB_cz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0"/>
              <a:ext cx="1231900" cy="2420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‒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7715200" cy="471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43608" y="6309320"/>
            <a:ext cx="75532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Tento projekt je spolufinancován Evropským sociálním fondem a státním rozpočtem České republiky</a:t>
            </a:r>
            <a:endParaRPr lang="cs-CZ" dirty="0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107504" y="116632"/>
            <a:ext cx="826202" cy="3933056"/>
            <a:chOff x="0" y="0"/>
            <a:chExt cx="1258888" cy="5992813"/>
          </a:xfrm>
        </p:grpSpPr>
        <p:pic>
          <p:nvPicPr>
            <p:cNvPr id="9" name="Picture 10" descr="SG_VZDlogo_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3860800"/>
              <a:ext cx="1189038" cy="919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5013325"/>
              <a:ext cx="1187450" cy="979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0" y="2924175"/>
              <a:ext cx="1258888" cy="588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3" descr="Loga_ESF_EU_vertikal_RGB_cz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0" y="0"/>
              <a:ext cx="1231900" cy="2420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4" r:id="rId3"/>
    <p:sldLayoutId id="2147483655" r:id="rId4"/>
    <p:sldLayoutId id="2147483660" r:id="rId5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2636912"/>
            <a:ext cx="7344816" cy="531490"/>
          </a:xfrm>
        </p:spPr>
        <p:txBody>
          <a:bodyPr/>
          <a:lstStyle/>
          <a:p>
            <a:r>
              <a:rPr lang="cs-CZ" sz="2000" b="0" dirty="0" smtClean="0"/>
              <a:t>Jan </a:t>
            </a:r>
            <a:r>
              <a:rPr lang="cs-CZ" sz="2000" b="0" dirty="0" err="1" smtClean="0"/>
              <a:t>Gregar</a:t>
            </a:r>
            <a:endParaRPr lang="cs-CZ" sz="20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Tento projekt je spolufinancován Evropským sociálním fondem a státním rozpočtem České republiky</a:t>
            </a:r>
            <a:endParaRPr lang="cs-CZ" dirty="0"/>
          </a:p>
        </p:txBody>
      </p:sp>
      <p:sp>
        <p:nvSpPr>
          <p:cNvPr id="5" name="Zástupný symbol pro nadpis 1"/>
          <p:cNvSpPr txBox="1">
            <a:spLocks/>
          </p:cNvSpPr>
          <p:nvPr/>
        </p:nvSpPr>
        <p:spPr>
          <a:xfrm>
            <a:off x="1331640" y="1124744"/>
            <a:ext cx="735516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2800" b="1" dirty="0" smtClean="0"/>
              <a:t>Akutní pankreatitis</a:t>
            </a:r>
            <a:br>
              <a:rPr lang="cs-CZ" sz="2800" b="1" dirty="0" smtClean="0"/>
            </a:br>
            <a:r>
              <a:rPr lang="cs-CZ" sz="2800" b="1" dirty="0" smtClean="0"/>
              <a:t>nebiliární (</a:t>
            </a:r>
            <a:r>
              <a:rPr lang="cs-CZ" sz="2800" b="1" dirty="0" err="1" smtClean="0"/>
              <a:t>toxonutritivní</a:t>
            </a:r>
            <a:r>
              <a:rPr lang="cs-CZ" sz="2800" b="1" dirty="0" smtClean="0"/>
              <a:t>)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CT břicha</a:t>
            </a:r>
            <a:endParaRPr lang="cs-CZ" dirty="0"/>
          </a:p>
        </p:txBody>
      </p:sp>
      <p:pic>
        <p:nvPicPr>
          <p:cNvPr id="5" name="Zástupný symbol pro obsah 4" descr="lehka akutni pankreatit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662" y="1574006"/>
            <a:ext cx="4391025" cy="4391025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547664" y="2780928"/>
            <a:ext cx="610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játra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4221088"/>
            <a:ext cx="2062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oblast jaterního hilu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092280" y="4509120"/>
            <a:ext cx="1686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truncus</a:t>
            </a:r>
            <a:r>
              <a:rPr lang="cs-CZ" dirty="0" smtClean="0"/>
              <a:t> </a:t>
            </a:r>
            <a:r>
              <a:rPr lang="cs-CZ" dirty="0" err="1" smtClean="0"/>
              <a:t>celiacus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7452320" y="3068960"/>
            <a:ext cx="869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slinivka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7236296" y="5301208"/>
            <a:ext cx="68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aorta</a:t>
            </a:r>
            <a:endParaRPr lang="cs-CZ" dirty="0"/>
          </a:p>
        </p:txBody>
      </p:sp>
      <p:cxnSp>
        <p:nvCxnSpPr>
          <p:cNvPr id="13" name="Přímá spojovací šipka 12"/>
          <p:cNvCxnSpPr>
            <a:stCxn id="10" idx="1"/>
          </p:cNvCxnSpPr>
          <p:nvPr/>
        </p:nvCxnSpPr>
        <p:spPr>
          <a:xfrm rot="10800000" flipV="1">
            <a:off x="5148064" y="3253626"/>
            <a:ext cx="2304256" cy="1033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0800000">
            <a:off x="5004048" y="3789040"/>
            <a:ext cx="2088232" cy="9361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rot="10800000">
            <a:off x="5076056" y="4149080"/>
            <a:ext cx="2160240" cy="13681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2555776" y="3717032"/>
            <a:ext cx="1512168" cy="7200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2195736" y="2996952"/>
            <a:ext cx="1008112" cy="5760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Anamneza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59-</a:t>
            </a:r>
            <a:r>
              <a:rPr lang="cs-CZ" sz="2400" dirty="0" err="1" smtClean="0"/>
              <a:t>letý</a:t>
            </a:r>
            <a:r>
              <a:rPr lang="cs-CZ" sz="2400" dirty="0" smtClean="0"/>
              <a:t> muž přichází pro 2 dny trvající bolest s maximem v epigastriu a kolem pupku, s propagací do zad, je i nauzea, opakovaně zvracel (bez krve). Průjem nemá, teploty nezaznamenal (zimnice či třesavky neudává). Podobné potíže nikdy dříve neměl. Před 3 dny oslavoval, vypil větší množství alkoholu (asi 5 piv a několik odlivek tvrdého alkoholu). Moč je zvyklé žluté barvy, stolice naposledy včera, hnědá, bez krve.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Anamneza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OA: asi 3 roky léčen pro hypertenzi, před 22 lety prodělal appendektomii, v mládí měl autonehodu – fraktura LDK ve stehně, zhojeno bez následků</a:t>
            </a:r>
          </a:p>
          <a:p>
            <a:r>
              <a:rPr lang="cs-CZ" sz="2400" dirty="0" smtClean="0"/>
              <a:t>FA: </a:t>
            </a:r>
            <a:r>
              <a:rPr lang="cs-CZ" sz="2400" dirty="0" err="1" smtClean="0"/>
              <a:t>perindopril</a:t>
            </a:r>
            <a:r>
              <a:rPr lang="cs-CZ" sz="2400" dirty="0" smtClean="0"/>
              <a:t> 4mg </a:t>
            </a:r>
            <a:r>
              <a:rPr lang="cs-CZ" sz="2400" dirty="0" err="1" smtClean="0"/>
              <a:t>tbl</a:t>
            </a:r>
            <a:r>
              <a:rPr lang="cs-CZ" sz="2400" dirty="0" smtClean="0"/>
              <a:t>. 1-0-0 (antihypertenzivum)</a:t>
            </a:r>
          </a:p>
          <a:p>
            <a:r>
              <a:rPr lang="cs-CZ" sz="2400" dirty="0" smtClean="0"/>
              <a:t>RA: oba rodiče měli hypertenzi, jinak bez pozoruhodností</a:t>
            </a:r>
          </a:p>
          <a:p>
            <a:r>
              <a:rPr lang="cs-CZ" sz="2400" dirty="0" smtClean="0"/>
              <a:t>PA: pracuje jako skladník</a:t>
            </a:r>
          </a:p>
          <a:p>
            <a:r>
              <a:rPr lang="cs-CZ" sz="2400" dirty="0" smtClean="0"/>
              <a:t>SA: rozvedený, nekuřák, alkohol – asi 2x týdně 3 piva</a:t>
            </a:r>
          </a:p>
          <a:p>
            <a:r>
              <a:rPr lang="cs-CZ" sz="2400" dirty="0" smtClean="0"/>
              <a:t>AA: alergie neudává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nález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78kg</a:t>
            </a:r>
            <a:r>
              <a:rPr lang="cs-CZ" sz="2400" dirty="0"/>
              <a:t>, </a:t>
            </a:r>
            <a:r>
              <a:rPr lang="cs-CZ" sz="2400" dirty="0" smtClean="0"/>
              <a:t>180cm</a:t>
            </a:r>
            <a:r>
              <a:rPr lang="cs-CZ" sz="2400" dirty="0"/>
              <a:t>, při vědomí, orient., </a:t>
            </a:r>
            <a:r>
              <a:rPr lang="cs-CZ" sz="2400" dirty="0" smtClean="0"/>
              <a:t>TK 145/80, P 80 </a:t>
            </a:r>
            <a:r>
              <a:rPr lang="cs-CZ" sz="2400" dirty="0" err="1" smtClean="0"/>
              <a:t>reg</a:t>
            </a:r>
            <a:r>
              <a:rPr lang="cs-CZ" sz="2400" dirty="0" smtClean="0"/>
              <a:t>., </a:t>
            </a:r>
            <a:r>
              <a:rPr lang="cs-CZ" sz="2400" dirty="0" err="1"/>
              <a:t>d.f</a:t>
            </a:r>
            <a:r>
              <a:rPr lang="cs-CZ" sz="2400" dirty="0" smtClean="0"/>
              <a:t>. 15/min, </a:t>
            </a:r>
            <a:r>
              <a:rPr lang="cs-CZ" sz="2400" dirty="0"/>
              <a:t>bez dušnosti, </a:t>
            </a:r>
            <a:r>
              <a:rPr lang="cs-CZ" sz="2400" dirty="0" smtClean="0"/>
              <a:t>saturace bez podpory 97%, afebrilní, </a:t>
            </a:r>
            <a:r>
              <a:rPr lang="cs-CZ" sz="2400" dirty="0"/>
              <a:t>bez ikteru. Hlava </a:t>
            </a:r>
            <a:r>
              <a:rPr lang="cs-CZ" sz="2400" dirty="0" err="1"/>
              <a:t>mesocef</a:t>
            </a:r>
            <a:r>
              <a:rPr lang="cs-CZ" sz="2400" dirty="0"/>
              <a:t>., poklepově nebolí, zornice </a:t>
            </a:r>
            <a:r>
              <a:rPr lang="cs-CZ" sz="2400" dirty="0" err="1"/>
              <a:t>isokor</a:t>
            </a:r>
            <a:r>
              <a:rPr lang="cs-CZ" sz="2400" dirty="0"/>
              <a:t>., fotoreakce pozitivní, spojivky prokrvené, skléry bez ikteru, jazyk fyziolog. povleklý, </a:t>
            </a:r>
            <a:r>
              <a:rPr lang="cs-CZ" sz="2400" dirty="0" smtClean="0"/>
              <a:t>sušší, plazí </a:t>
            </a:r>
            <a:r>
              <a:rPr lang="cs-CZ" sz="2400" dirty="0"/>
              <a:t>středem. Krk pohyblivý, štítnice a uzliny </a:t>
            </a:r>
            <a:r>
              <a:rPr lang="cs-CZ" sz="2400" dirty="0" err="1"/>
              <a:t>nezv</a:t>
            </a:r>
            <a:r>
              <a:rPr lang="cs-CZ" sz="2400" dirty="0"/>
              <a:t>., karotidy pulzují </a:t>
            </a:r>
            <a:r>
              <a:rPr lang="cs-CZ" sz="2400" dirty="0" err="1"/>
              <a:t>symetr</a:t>
            </a:r>
            <a:r>
              <a:rPr lang="cs-CZ" sz="2400" dirty="0"/>
              <a:t>. Hrudník </a:t>
            </a:r>
            <a:r>
              <a:rPr lang="cs-CZ" sz="2400" dirty="0" err="1"/>
              <a:t>symetr</a:t>
            </a:r>
            <a:r>
              <a:rPr lang="cs-CZ" sz="2400" dirty="0"/>
              <a:t>., dýchá </a:t>
            </a:r>
            <a:r>
              <a:rPr lang="cs-CZ" sz="2400" dirty="0" err="1"/>
              <a:t>alv</a:t>
            </a:r>
            <a:r>
              <a:rPr lang="cs-CZ" sz="2400" dirty="0"/>
              <a:t>., čistě, </a:t>
            </a:r>
            <a:r>
              <a:rPr lang="cs-CZ" sz="2400" dirty="0" err="1"/>
              <a:t>bvdf</a:t>
            </a:r>
            <a:r>
              <a:rPr lang="cs-CZ" sz="2400" dirty="0"/>
              <a:t>. AS prav., o.o., bez šelestů. Břicho v </a:t>
            </a:r>
            <a:r>
              <a:rPr lang="cs-CZ" sz="2400" dirty="0" err="1"/>
              <a:t>niveau</a:t>
            </a:r>
            <a:r>
              <a:rPr lang="cs-CZ" sz="2400" dirty="0"/>
              <a:t>, </a:t>
            </a:r>
            <a:r>
              <a:rPr lang="cs-CZ" sz="2400" dirty="0" smtClean="0"/>
              <a:t>citlivé v epigastriu a kolem pupku, není peritoneální, bez </a:t>
            </a:r>
            <a:r>
              <a:rPr lang="cs-CZ" sz="2400" dirty="0"/>
              <a:t>hmatné </a:t>
            </a:r>
            <a:r>
              <a:rPr lang="cs-CZ" sz="2400" dirty="0" err="1"/>
              <a:t>rezist</a:t>
            </a:r>
            <a:r>
              <a:rPr lang="cs-CZ" sz="2400" dirty="0"/>
              <a:t>., </a:t>
            </a:r>
            <a:r>
              <a:rPr lang="cs-CZ" sz="2400" dirty="0" smtClean="0"/>
              <a:t>v P hypogastriu jizva po APPE, </a:t>
            </a:r>
            <a:r>
              <a:rPr lang="cs-CZ" sz="2400" dirty="0"/>
              <a:t>játra a </a:t>
            </a:r>
            <a:r>
              <a:rPr lang="cs-CZ" sz="2400" dirty="0" smtClean="0"/>
              <a:t>slezinu nehmatám, </a:t>
            </a:r>
            <a:r>
              <a:rPr lang="cs-CZ" sz="2400" dirty="0" err="1" smtClean="0"/>
              <a:t>tapottement</a:t>
            </a:r>
            <a:r>
              <a:rPr lang="cs-CZ" sz="2400" dirty="0" smtClean="0"/>
              <a:t> </a:t>
            </a:r>
            <a:r>
              <a:rPr lang="cs-CZ" sz="2400" dirty="0" err="1"/>
              <a:t>bilat</a:t>
            </a:r>
            <a:r>
              <a:rPr lang="cs-CZ" sz="2400" dirty="0"/>
              <a:t>. </a:t>
            </a:r>
            <a:r>
              <a:rPr lang="cs-CZ" sz="2400" dirty="0" smtClean="0"/>
              <a:t>negativní. </a:t>
            </a:r>
            <a:r>
              <a:rPr lang="cs-CZ" sz="2400" dirty="0"/>
              <a:t>DKK bez otoku a známek zánětu, varixy </a:t>
            </a:r>
            <a:r>
              <a:rPr lang="cs-CZ" sz="2400" dirty="0" smtClean="0"/>
              <a:t>nejsou, </a:t>
            </a:r>
            <a:r>
              <a:rPr lang="cs-CZ" sz="2400" dirty="0"/>
              <a:t>periferně končetiny prokrvené, teplé. Per </a:t>
            </a:r>
            <a:r>
              <a:rPr lang="cs-CZ" sz="2400" dirty="0" err="1"/>
              <a:t>rectum</a:t>
            </a:r>
            <a:r>
              <a:rPr lang="cs-CZ" sz="2400" dirty="0"/>
              <a:t>: </a:t>
            </a:r>
            <a:r>
              <a:rPr lang="cs-CZ" sz="2400" dirty="0" err="1" smtClean="0"/>
              <a:t>normotonus</a:t>
            </a:r>
            <a:r>
              <a:rPr lang="cs-CZ" sz="2400" dirty="0" smtClean="0"/>
              <a:t>, </a:t>
            </a:r>
            <a:r>
              <a:rPr lang="cs-CZ" sz="2400" dirty="0" err="1" smtClean="0"/>
              <a:t>indagace</a:t>
            </a:r>
            <a:r>
              <a:rPr lang="cs-CZ" sz="2400" dirty="0" smtClean="0"/>
              <a:t> nebolí, v dosahu prstu bez hmatné rezistence, na rukavici stopa hnědé stolice.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Laboratorní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Krevní obraz: </a:t>
            </a:r>
            <a:r>
              <a:rPr lang="cs-CZ" sz="2400" dirty="0" err="1" smtClean="0"/>
              <a:t>Leuko</a:t>
            </a:r>
            <a:r>
              <a:rPr lang="cs-CZ" sz="2400" dirty="0" smtClean="0"/>
              <a:t> 14.7 (norma 4-9), v normě </a:t>
            </a:r>
            <a:r>
              <a:rPr lang="cs-CZ" sz="2400" dirty="0" err="1" smtClean="0"/>
              <a:t>Ery</a:t>
            </a:r>
            <a:r>
              <a:rPr lang="cs-CZ" sz="2400" dirty="0" smtClean="0"/>
              <a:t>, </a:t>
            </a:r>
            <a:r>
              <a:rPr lang="cs-CZ" sz="2400" dirty="0" err="1" smtClean="0"/>
              <a:t>Hb</a:t>
            </a:r>
            <a:r>
              <a:rPr lang="cs-CZ" sz="2400" dirty="0" smtClean="0"/>
              <a:t>, </a:t>
            </a:r>
            <a:r>
              <a:rPr lang="cs-CZ" sz="2400" dirty="0" err="1" smtClean="0"/>
              <a:t>Htc</a:t>
            </a:r>
            <a:r>
              <a:rPr lang="cs-CZ" sz="2400" dirty="0" smtClean="0"/>
              <a:t> a Trombo</a:t>
            </a:r>
          </a:p>
          <a:p>
            <a:r>
              <a:rPr lang="cs-CZ" sz="2400" dirty="0" smtClean="0"/>
              <a:t>Koagulace: INR 1.2, </a:t>
            </a:r>
            <a:r>
              <a:rPr lang="cs-CZ" sz="2400" dirty="0" err="1" smtClean="0"/>
              <a:t>aPTT</a:t>
            </a:r>
            <a:r>
              <a:rPr lang="cs-CZ" sz="2400" dirty="0" smtClean="0"/>
              <a:t> 28.6</a:t>
            </a:r>
          </a:p>
          <a:p>
            <a:r>
              <a:rPr lang="cs-CZ" sz="2400" dirty="0" smtClean="0"/>
              <a:t>Biochemie: K 3.2 (norma 3.6-5.2), Ur 15.1 (norma 5-10), </a:t>
            </a:r>
            <a:r>
              <a:rPr lang="cs-CZ" sz="2400" dirty="0" err="1" smtClean="0"/>
              <a:t>Kr</a:t>
            </a:r>
            <a:r>
              <a:rPr lang="cs-CZ" sz="2400" dirty="0" smtClean="0"/>
              <a:t> 118 (norma 70-110), ALT 1.9, AST 2.2, ALP norma, GMT 4.0, bilirubin 22, bilirubin </a:t>
            </a:r>
            <a:r>
              <a:rPr lang="cs-CZ" sz="2400" dirty="0" err="1" smtClean="0"/>
              <a:t>konj</a:t>
            </a:r>
            <a:r>
              <a:rPr lang="cs-CZ" sz="2400" dirty="0" smtClean="0"/>
              <a:t>. 8, AMS 9 (norma do 1.2), LIP 12 (norma do 1.6), LDH 2.2, CRP 55 (norma do 9), </a:t>
            </a:r>
            <a:r>
              <a:rPr lang="cs-CZ" sz="2400" dirty="0" err="1" smtClean="0"/>
              <a:t>Gly</a:t>
            </a:r>
            <a:r>
              <a:rPr lang="cs-CZ" sz="2400" dirty="0" smtClean="0"/>
              <a:t> 7.0</a:t>
            </a:r>
          </a:p>
          <a:p>
            <a:r>
              <a:rPr lang="cs-CZ" sz="2400" dirty="0" smtClean="0"/>
              <a:t>ABR – </a:t>
            </a:r>
            <a:r>
              <a:rPr lang="cs-CZ" sz="2400" dirty="0" err="1" smtClean="0"/>
              <a:t>Astrup</a:t>
            </a:r>
            <a:r>
              <a:rPr lang="cs-CZ" sz="2400" dirty="0" smtClean="0"/>
              <a:t>: pH, pCO2, pO2, BE, laktát – vše v normě</a:t>
            </a:r>
          </a:p>
          <a:p>
            <a:r>
              <a:rPr lang="cs-CZ" sz="2400" dirty="0" smtClean="0"/>
              <a:t>Moč: chemicky jen lehká proteinurie, sediment v normě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Zobrazovací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RTG břicha, prostý snímek ve stoje: nález je v normě, vyloučen ileus či </a:t>
            </a:r>
            <a:r>
              <a:rPr lang="cs-CZ" sz="2400" dirty="0" err="1" smtClean="0"/>
              <a:t>pneumoperitoneum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SONO břicha: </a:t>
            </a:r>
            <a:r>
              <a:rPr lang="cs-CZ" sz="2400" dirty="0"/>
              <a:t>Játra přiměřené </a:t>
            </a:r>
            <a:r>
              <a:rPr lang="cs-CZ" sz="2400" dirty="0" err="1"/>
              <a:t>echogenity</a:t>
            </a:r>
            <a:r>
              <a:rPr lang="cs-CZ" sz="2400" dirty="0"/>
              <a:t>, bez ložiskových </a:t>
            </a:r>
            <a:r>
              <a:rPr lang="cs-CZ" sz="2400" dirty="0" smtClean="0"/>
              <a:t>změn. Žlučník </a:t>
            </a:r>
            <a:r>
              <a:rPr lang="cs-CZ" sz="2400" dirty="0"/>
              <a:t>prostornější, stěna nerozšířená, </a:t>
            </a:r>
            <a:r>
              <a:rPr lang="cs-CZ" sz="2400" dirty="0" err="1"/>
              <a:t>anechogenní</a:t>
            </a:r>
            <a:r>
              <a:rPr lang="cs-CZ" sz="2400" dirty="0"/>
              <a:t> </a:t>
            </a:r>
            <a:r>
              <a:rPr lang="cs-CZ" sz="2400" dirty="0" smtClean="0"/>
              <a:t>náplně. Vývodné žluč. </a:t>
            </a:r>
            <a:r>
              <a:rPr lang="cs-CZ" sz="2400" dirty="0"/>
              <a:t>cesty nejsou dilatované</a:t>
            </a:r>
            <a:r>
              <a:rPr lang="cs-CZ" sz="2400" dirty="0" smtClean="0"/>
              <a:t>. Pankreas není přehledný při meteorismu. </a:t>
            </a:r>
            <a:r>
              <a:rPr lang="pl-PL" sz="2400" dirty="0" smtClean="0"/>
              <a:t>Slezina </a:t>
            </a:r>
            <a:r>
              <a:rPr lang="pl-PL" sz="2400" dirty="0"/>
              <a:t>v mezích normy., bez ložisek</a:t>
            </a:r>
            <a:r>
              <a:rPr lang="pl-PL" sz="2400" dirty="0" smtClean="0"/>
              <a:t>. </a:t>
            </a:r>
            <a:r>
              <a:rPr lang="cs-CZ" sz="2400" dirty="0" smtClean="0"/>
              <a:t>V</a:t>
            </a:r>
            <a:r>
              <a:rPr lang="cs-CZ" sz="2400" dirty="0"/>
              <a:t>. </a:t>
            </a:r>
            <a:r>
              <a:rPr lang="cs-CZ" sz="2400" dirty="0" err="1"/>
              <a:t>portae</a:t>
            </a:r>
            <a:r>
              <a:rPr lang="cs-CZ" sz="2400" dirty="0"/>
              <a:t> nerozšířená</a:t>
            </a:r>
            <a:r>
              <a:rPr lang="cs-CZ" sz="2400" dirty="0" smtClean="0"/>
              <a:t>. Ledviny zvykle uložené, </a:t>
            </a:r>
            <a:r>
              <a:rPr lang="cs-CZ" sz="2400" dirty="0" err="1" smtClean="0"/>
              <a:t>kalichopánvičkový</a:t>
            </a:r>
            <a:r>
              <a:rPr lang="cs-CZ" sz="2400" dirty="0" smtClean="0"/>
              <a:t> systém bez dilatace, parenchym </a:t>
            </a:r>
            <a:r>
              <a:rPr lang="cs-CZ" sz="2400" dirty="0"/>
              <a:t>neredukován, bez ložisek</a:t>
            </a:r>
            <a:r>
              <a:rPr lang="cs-CZ" sz="2400" dirty="0" smtClean="0"/>
              <a:t>. 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Diferenciální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Vzhledem k </a:t>
            </a:r>
            <a:r>
              <a:rPr lang="cs-CZ" sz="2400" dirty="0" err="1" smtClean="0"/>
              <a:t>anamneze</a:t>
            </a:r>
            <a:r>
              <a:rPr lang="cs-CZ" sz="2400" dirty="0" smtClean="0"/>
              <a:t>, laboratornímu nálezu vysoké AMS, LIP a </a:t>
            </a:r>
            <a:r>
              <a:rPr lang="cs-CZ" sz="2400" dirty="0" err="1" smtClean="0"/>
              <a:t>leukocytoze</a:t>
            </a:r>
            <a:r>
              <a:rPr lang="cs-CZ" sz="2400" dirty="0" smtClean="0"/>
              <a:t> se nabízí akutní pankreatitis</a:t>
            </a:r>
          </a:p>
          <a:p>
            <a:r>
              <a:rPr lang="cs-CZ" sz="2400" dirty="0" smtClean="0"/>
              <a:t>Laboratorně nejsou vyjádřeny známky </a:t>
            </a:r>
            <a:r>
              <a:rPr lang="cs-CZ" sz="2400" dirty="0" err="1" smtClean="0"/>
              <a:t>cholestázy</a:t>
            </a:r>
            <a:r>
              <a:rPr lang="cs-CZ" sz="2400" dirty="0" smtClean="0"/>
              <a:t>, ale spíše </a:t>
            </a:r>
            <a:r>
              <a:rPr lang="cs-CZ" sz="2400" dirty="0" err="1" smtClean="0"/>
              <a:t>toxonutritvní</a:t>
            </a:r>
            <a:r>
              <a:rPr lang="cs-CZ" sz="2400" dirty="0" smtClean="0"/>
              <a:t> </a:t>
            </a:r>
            <a:r>
              <a:rPr lang="cs-CZ" sz="2400" dirty="0" err="1" smtClean="0"/>
              <a:t>hepatopatie</a:t>
            </a:r>
            <a:r>
              <a:rPr lang="cs-CZ" sz="2400" dirty="0" smtClean="0"/>
              <a:t>, SONO neprokazuje patologii žlučových cest (obstrukci) – jde tedy spíše o akutní pankreatitidu nebiliární</a:t>
            </a:r>
          </a:p>
          <a:p>
            <a:r>
              <a:rPr lang="cs-CZ" sz="2400" dirty="0" smtClean="0"/>
              <a:t>V rámci </a:t>
            </a:r>
            <a:r>
              <a:rPr lang="cs-CZ" sz="2400" dirty="0" err="1" smtClean="0"/>
              <a:t>dif</a:t>
            </a:r>
            <a:r>
              <a:rPr lang="cs-CZ" sz="2400" dirty="0" smtClean="0"/>
              <a:t>. dg. nutno zvažovat hlavně vředovou nemoc </a:t>
            </a:r>
            <a:r>
              <a:rPr lang="cs-CZ" sz="2400" dirty="0" err="1" smtClean="0"/>
              <a:t>gastroduodena</a:t>
            </a:r>
            <a:r>
              <a:rPr lang="cs-CZ" sz="2400" dirty="0" smtClean="0"/>
              <a:t>, akutní gastroskopii ale provádět nemusíme (není anemie, per </a:t>
            </a:r>
            <a:r>
              <a:rPr lang="cs-CZ" sz="2400" dirty="0" err="1" smtClean="0"/>
              <a:t>rectum</a:t>
            </a:r>
            <a:r>
              <a:rPr lang="cs-CZ" sz="2400" dirty="0" smtClean="0"/>
              <a:t> není </a:t>
            </a:r>
            <a:r>
              <a:rPr lang="cs-CZ" sz="2400" dirty="0" err="1" smtClean="0"/>
              <a:t>meléna</a:t>
            </a:r>
            <a:r>
              <a:rPr lang="cs-CZ" sz="2400" dirty="0" smtClean="0"/>
              <a:t> či </a:t>
            </a:r>
            <a:r>
              <a:rPr lang="cs-CZ" sz="2400" dirty="0" err="1" smtClean="0"/>
              <a:t>enteroragie</a:t>
            </a:r>
            <a:r>
              <a:rPr lang="cs-CZ" sz="2400" dirty="0" smtClean="0"/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Dg. akutní pankreatitis, nebiliární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Léčba:</a:t>
            </a:r>
          </a:p>
          <a:p>
            <a:r>
              <a:rPr lang="cs-CZ" sz="2400" dirty="0" smtClean="0"/>
              <a:t>Přijetí na JIP (interní či chirurgickou)</a:t>
            </a:r>
          </a:p>
          <a:p>
            <a:r>
              <a:rPr lang="cs-CZ" sz="2400" dirty="0" smtClean="0"/>
              <a:t>Určení závažnosti – </a:t>
            </a:r>
            <a:r>
              <a:rPr lang="cs-CZ" sz="2400" dirty="0" err="1"/>
              <a:t>R</a:t>
            </a:r>
            <a:r>
              <a:rPr lang="cs-CZ" sz="2400" dirty="0" err="1" smtClean="0"/>
              <a:t>ansonovo</a:t>
            </a:r>
            <a:r>
              <a:rPr lang="cs-CZ" sz="2400" dirty="0" smtClean="0"/>
              <a:t> skóre je 1 bod</a:t>
            </a:r>
          </a:p>
          <a:p>
            <a:r>
              <a:rPr lang="cs-CZ" sz="2400" dirty="0" smtClean="0"/>
              <a:t>Nic per os!</a:t>
            </a:r>
          </a:p>
          <a:p>
            <a:r>
              <a:rPr lang="cs-CZ" sz="2400" dirty="0" err="1" smtClean="0"/>
              <a:t>Analgetizace</a:t>
            </a:r>
            <a:r>
              <a:rPr lang="cs-CZ" sz="2400" dirty="0" smtClean="0"/>
              <a:t> (</a:t>
            </a:r>
            <a:r>
              <a:rPr lang="cs-CZ" sz="2400" dirty="0" err="1" smtClean="0"/>
              <a:t>spasmoanalgetika</a:t>
            </a:r>
            <a:r>
              <a:rPr lang="cs-CZ" sz="2400" dirty="0" smtClean="0"/>
              <a:t>, </a:t>
            </a:r>
            <a:r>
              <a:rPr lang="cs-CZ" sz="2400" dirty="0" err="1" smtClean="0"/>
              <a:t>anodyna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Volumová resuscitace (i.v. podání krystaloidů dle tolerance a KP kompenzace, až 500ml/h i.v. iniciálně, poté kolem 250-300ml/h), inhibitory protonové pumpy, substituce iontové </a:t>
            </a:r>
            <a:r>
              <a:rPr lang="cs-CZ" sz="2400" dirty="0" err="1" smtClean="0"/>
              <a:t>dysbalance</a:t>
            </a:r>
            <a:r>
              <a:rPr lang="cs-CZ" sz="2400" dirty="0" smtClean="0"/>
              <a:t>, preventivně LMWH, další symptomatická terapie dle potřeby, ATB až po zvážení (aktuálně indikovaná nejsou)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Na nastavené terapii se pacient klinicky i subjektivně lepší, mírní se bolesti, v průběhu dalších 3 dnů ještě </a:t>
            </a:r>
            <a:r>
              <a:rPr lang="cs-CZ" sz="2400" dirty="0" err="1" smtClean="0"/>
              <a:t>nastoupá</a:t>
            </a:r>
            <a:r>
              <a:rPr lang="cs-CZ" sz="2400" dirty="0" smtClean="0"/>
              <a:t> hladina CRP (55…115…137) ale poté již klesá (96…48), </a:t>
            </a:r>
            <a:r>
              <a:rPr lang="cs-CZ" sz="2400" dirty="0" err="1" smtClean="0"/>
              <a:t>leukocytoza</a:t>
            </a:r>
            <a:r>
              <a:rPr lang="cs-CZ" sz="2400" dirty="0" smtClean="0"/>
              <a:t> postupně klesá k normě, stejně tak AMS a LIP. Po 4 dnech provedeno CT pankreatu, které ukazuje edém pankreatu a </a:t>
            </a:r>
            <a:r>
              <a:rPr lang="cs-CZ" sz="2400" dirty="0" err="1" smtClean="0"/>
              <a:t>peripankreatické</a:t>
            </a:r>
            <a:r>
              <a:rPr lang="cs-CZ" sz="2400" dirty="0" smtClean="0"/>
              <a:t> prosáknutí tuku (bez nekrotických změn). Započato tedy s realimentací dietní stravou, kterou pacient dobře toleruje a 7. den po přijetí je propuštěn domů.</a:t>
            </a:r>
          </a:p>
          <a:p>
            <a:r>
              <a:rPr lang="cs-CZ" sz="2400" dirty="0" smtClean="0"/>
              <a:t>Jednalo se o lehkou formu akutní nebiliární pankreatitidy. Pacientovy doporučena dieta s omezením tuků, zákaz alkoholu a kontrolní laboratorní odběry za 7-10 dnů.</a:t>
            </a:r>
          </a:p>
          <a:p>
            <a:r>
              <a:rPr lang="cs-CZ" sz="2400" dirty="0" smtClean="0"/>
              <a:t>Po 10 dnech se pacient na kontrole cítí dobře, potíže neudává a laboratoř je zcela znormalizována, jsou jen hraniční (lehce zvýšený jaterní testy AST a GMT), které ukazují spíše na chronickou </a:t>
            </a:r>
            <a:r>
              <a:rPr lang="cs-CZ" sz="2400" dirty="0" err="1" smtClean="0"/>
              <a:t>hepatopatie</a:t>
            </a:r>
            <a:r>
              <a:rPr lang="cs-CZ" sz="2400" dirty="0" smtClean="0"/>
              <a:t> (</a:t>
            </a:r>
            <a:r>
              <a:rPr lang="cs-CZ" sz="2400" dirty="0" err="1" smtClean="0"/>
              <a:t>etylickou</a:t>
            </a:r>
            <a:r>
              <a:rPr lang="cs-CZ" sz="2400" dirty="0" smtClean="0"/>
              <a:t>) což pacient přiznává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858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1_Motiv sady Office</vt:lpstr>
      <vt:lpstr>Motiv sady Office</vt:lpstr>
      <vt:lpstr>Jan Gregar</vt:lpstr>
      <vt:lpstr>Anamneza</vt:lpstr>
      <vt:lpstr>Anamneza</vt:lpstr>
      <vt:lpstr>Objektivní nález</vt:lpstr>
      <vt:lpstr>Laboratorní vyšetření</vt:lpstr>
      <vt:lpstr>Zobrazovací vyšetření</vt:lpstr>
      <vt:lpstr>Diferenciální rozvaha</vt:lpstr>
      <vt:lpstr>Dg. akutní pankreatitis, nebiliární</vt:lpstr>
      <vt:lpstr>Průběh</vt:lpstr>
      <vt:lpstr>CT břicha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Miroslav Veselý</dc:creator>
  <cp:lastModifiedBy>2ikprijem</cp:lastModifiedBy>
  <cp:revision>30</cp:revision>
  <dcterms:created xsi:type="dcterms:W3CDTF">2011-01-20T19:53:47Z</dcterms:created>
  <dcterms:modified xsi:type="dcterms:W3CDTF">2012-01-22T16:33:31Z</dcterms:modified>
</cp:coreProperties>
</file>