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6" r:id="rId1"/>
    <p:sldMasterId id="2147483648" r:id="rId2"/>
  </p:sldMasterIdLst>
  <p:notesMasterIdLst>
    <p:notesMasterId r:id="rId9"/>
  </p:notesMasterIdLst>
  <p:sldIdLst>
    <p:sldId id="257" r:id="rId3"/>
    <p:sldId id="256" r:id="rId4"/>
    <p:sldId id="266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 autoAdjust="0"/>
    <p:restoredTop sz="94698" autoAdjust="0"/>
  </p:normalViewPr>
  <p:slideViewPr>
    <p:cSldViewPr>
      <p:cViewPr varScale="1">
        <p:scale>
          <a:sx n="80" d="100"/>
          <a:sy n="80" d="100"/>
        </p:scale>
        <p:origin x="-90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9E153-1BDD-422D-8688-9C3F7B8E933C}" type="datetimeFigureOut">
              <a:rPr lang="cs-CZ" smtClean="0"/>
              <a:pPr/>
              <a:t>13.8.2013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41C84-0887-48D4-9994-D1C934FA02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40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Tento projekt je spolufinancován Evropským sociálním fondem a státním rozpočtem České republiky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Tento projekt je spolufinancován Evropským sociálním fondem a státním rozpočtem České republiky</a:t>
            </a:r>
            <a:endParaRPr lang="cs-CZ" dirty="0"/>
          </a:p>
        </p:txBody>
      </p:sp>
      <p:sp>
        <p:nvSpPr>
          <p:cNvPr id="29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412776"/>
            <a:ext cx="3610744" cy="4752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31" name="Zástupný symbol pro obsah 3"/>
          <p:cNvSpPr>
            <a:spLocks noGrp="1"/>
          </p:cNvSpPr>
          <p:nvPr>
            <p:ph sz="half" idx="12"/>
          </p:nvPr>
        </p:nvSpPr>
        <p:spPr>
          <a:xfrm>
            <a:off x="961256" y="1412776"/>
            <a:ext cx="3610744" cy="4752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7" name="Zástupný symbol pro nadpis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Tento projekt je spolufinancován Evropským sociálním fondem a státním rozpočtem České republiky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AF00CC-31AD-44FC-996E-1345F527D5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Tento projekt je spolufinancován Evropským sociálním fondem a státním rozpočtem České republiky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AF00CC-31AD-44FC-996E-1345F527D5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735516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1640" y="2492896"/>
            <a:ext cx="73551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dirty="0" smtClean="0"/>
              <a:t>Jméno přednášejícího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1520" y="6093296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Tento projekt je spolufinancován Evropským sociálním fondem a státním rozpočtem České republiky</a:t>
            </a:r>
            <a:endParaRPr lang="cs-CZ" dirty="0"/>
          </a:p>
        </p:txBody>
      </p:sp>
      <p:grpSp>
        <p:nvGrpSpPr>
          <p:cNvPr id="4" name="Skupina 7"/>
          <p:cNvGrpSpPr/>
          <p:nvPr/>
        </p:nvGrpSpPr>
        <p:grpSpPr>
          <a:xfrm>
            <a:off x="107504" y="548680"/>
            <a:ext cx="899592" cy="4282420"/>
            <a:chOff x="0" y="0"/>
            <a:chExt cx="1258888" cy="5992813"/>
          </a:xfrm>
        </p:grpSpPr>
        <p:pic>
          <p:nvPicPr>
            <p:cNvPr id="9" name="Picture 10" descr="SG_VZDlogo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60800"/>
              <a:ext cx="1189038" cy="919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013325"/>
              <a:ext cx="1187450" cy="979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924175"/>
              <a:ext cx="1258888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3" descr="Loga_ESF_EU_vertikal_RGB_cz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1231900" cy="2420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ovéPole 12"/>
          <p:cNvSpPr txBox="1"/>
          <p:nvPr/>
        </p:nvSpPr>
        <p:spPr>
          <a:xfrm>
            <a:off x="1403648" y="3717032"/>
            <a:ext cx="734481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cs-CZ" sz="2400" b="1" dirty="0" smtClean="0"/>
              <a:t>Tvorba a ověření e-</a:t>
            </a:r>
            <a:r>
              <a:rPr lang="cs-CZ" sz="2400" b="1" dirty="0" err="1" smtClean="0"/>
              <a:t>learningového</a:t>
            </a:r>
            <a:r>
              <a:rPr lang="cs-CZ" sz="2400" b="1" dirty="0" smtClean="0"/>
              <a:t> prostředí pro integraci výuky </a:t>
            </a:r>
            <a:r>
              <a:rPr lang="cs-CZ" sz="2400" b="1" dirty="0" err="1" smtClean="0"/>
              <a:t>preklinických</a:t>
            </a:r>
            <a:r>
              <a:rPr lang="cs-CZ" sz="2400" b="1" smtClean="0"/>
              <a:t> a klinických předmětů na LF UP a FZV UP v Olomouci</a:t>
            </a:r>
          </a:p>
          <a:p>
            <a:pPr algn="ctr">
              <a:spcBef>
                <a:spcPts val="600"/>
              </a:spcBef>
            </a:pPr>
            <a:r>
              <a:rPr lang="cs-CZ" sz="2400" b="1" smtClean="0"/>
              <a:t>Reg</a:t>
            </a:r>
            <a:r>
              <a:rPr lang="cs-CZ" sz="2400" b="1" dirty="0" smtClean="0"/>
              <a:t>. č.: CZ.1.07/2.2.00/15.0313</a:t>
            </a:r>
            <a:endParaRPr lang="cs-CZ" sz="2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‒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77152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43608" y="6309320"/>
            <a:ext cx="75532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Tento projekt je spolufinancován Evropským sociálním fondem a státním rozpočtem České republiky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107504" y="116632"/>
            <a:ext cx="826202" cy="3933056"/>
            <a:chOff x="0" y="0"/>
            <a:chExt cx="1258888" cy="5992813"/>
          </a:xfrm>
        </p:grpSpPr>
        <p:pic>
          <p:nvPicPr>
            <p:cNvPr id="9" name="Picture 10" descr="SG_VZDlogo_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3860800"/>
              <a:ext cx="1189038" cy="919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5013325"/>
              <a:ext cx="1187450" cy="979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2924175"/>
              <a:ext cx="1258888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3" descr="Loga_ESF_EU_vertikal_RGB_cz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0"/>
              <a:ext cx="1231900" cy="2420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2636912"/>
            <a:ext cx="7344816" cy="531490"/>
          </a:xfrm>
        </p:spPr>
        <p:txBody>
          <a:bodyPr/>
          <a:lstStyle/>
          <a:p>
            <a:r>
              <a:rPr lang="cs-CZ" sz="2000" b="0" dirty="0" smtClean="0"/>
              <a:t>Jaroslav </a:t>
            </a:r>
            <a:r>
              <a:rPr lang="cs-CZ" sz="2000" b="0" dirty="0" smtClean="0"/>
              <a:t>Veselý</a:t>
            </a:r>
            <a:br>
              <a:rPr lang="cs-CZ" sz="2000" b="0" dirty="0" smtClean="0"/>
            </a:br>
            <a:r>
              <a:rPr lang="cs-CZ" sz="2000" b="0" dirty="0" smtClean="0"/>
              <a:t>Ústav patologické fyziologie LF UP v </a:t>
            </a:r>
            <a:r>
              <a:rPr lang="cs-CZ" sz="2000" b="0" smtClean="0"/>
              <a:t>Olomuci</a:t>
            </a:r>
            <a:endParaRPr lang="cs-CZ" sz="2000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Tento projekt je spolufinancován Evropským sociálním fondem a státním rozpočtem České republiky</a:t>
            </a:r>
            <a:endParaRPr lang="cs-CZ" dirty="0"/>
          </a:p>
        </p:txBody>
      </p:sp>
      <p:sp>
        <p:nvSpPr>
          <p:cNvPr id="5" name="Zástupný symbol pro nadpis 1"/>
          <p:cNvSpPr txBox="1">
            <a:spLocks/>
          </p:cNvSpPr>
          <p:nvPr/>
        </p:nvSpPr>
        <p:spPr>
          <a:xfrm>
            <a:off x="1331640" y="1124744"/>
            <a:ext cx="735516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Akutní pankreatitis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332657"/>
            <a:ext cx="741236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Akutní pankreatitida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1340768"/>
            <a:ext cx="7416824" cy="4752528"/>
          </a:xfrm>
        </p:spPr>
        <p:txBody>
          <a:bodyPr>
            <a:normAutofit/>
          </a:bodyPr>
          <a:lstStyle/>
          <a:p>
            <a:r>
              <a:rPr lang="cs-CZ" dirty="0" smtClean="0"/>
              <a:t>Mortalita asi 10 %</a:t>
            </a:r>
          </a:p>
          <a:p>
            <a:endParaRPr lang="cs-CZ" dirty="0" smtClean="0"/>
          </a:p>
          <a:p>
            <a:r>
              <a:rPr lang="cs-CZ" dirty="0" smtClean="0"/>
              <a:t>Hlavní rizikový faktor akutní pankreatitidy:</a:t>
            </a:r>
          </a:p>
          <a:p>
            <a:pPr lvl="1"/>
            <a:r>
              <a:rPr lang="cs-CZ" dirty="0" smtClean="0"/>
              <a:t>Obezita.</a:t>
            </a:r>
          </a:p>
          <a:p>
            <a:endParaRPr lang="cs-CZ" dirty="0" smtClean="0"/>
          </a:p>
          <a:p>
            <a:pPr lvl="3"/>
            <a:endParaRPr lang="cs-CZ" dirty="0"/>
          </a:p>
        </p:txBody>
      </p:sp>
      <p:pic>
        <p:nvPicPr>
          <p:cNvPr id="4" name="Picture 10" descr="SG_VZDlogo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0800"/>
            <a:ext cx="1189038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3325"/>
            <a:ext cx="11874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4175"/>
            <a:ext cx="125888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Loga_ESF_EU_vertikal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319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40335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r>
              <a:rPr lang="cs-CZ" dirty="0" smtClean="0">
                <a:solidFill>
                  <a:schemeClr val="tx1"/>
                </a:solidFill>
              </a:rPr>
              <a:t>Tento projekt je spolufinancován Evropským sociálním fondem a státním rozpočtem České republiky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332657"/>
            <a:ext cx="741236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Akutní pankreatitida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1340768"/>
            <a:ext cx="7416824" cy="4752528"/>
          </a:xfrm>
        </p:spPr>
        <p:txBody>
          <a:bodyPr>
            <a:normAutofit/>
          </a:bodyPr>
          <a:lstStyle/>
          <a:p>
            <a:r>
              <a:rPr lang="cs-CZ" dirty="0" smtClean="0"/>
              <a:t>Hlavní provokující faktory akutní pankreatitidy:</a:t>
            </a:r>
          </a:p>
          <a:p>
            <a:pPr lvl="1"/>
            <a:r>
              <a:rPr lang="cs-CZ" dirty="0" smtClean="0"/>
              <a:t>Alkohol;</a:t>
            </a:r>
          </a:p>
          <a:p>
            <a:pPr lvl="1"/>
            <a:r>
              <a:rPr lang="cs-CZ" dirty="0" smtClean="0"/>
              <a:t>Poruchy pasáže žluči, onemocnění žlučových cest (žlučové kameny, dysfunkční </a:t>
            </a:r>
            <a:r>
              <a:rPr lang="cs-CZ" dirty="0" err="1" smtClean="0"/>
              <a:t>Oddiho</a:t>
            </a:r>
            <a:r>
              <a:rPr lang="cs-CZ" dirty="0" smtClean="0"/>
              <a:t> svěrač, zánětlivá nebo jiná obstrukce ústí na </a:t>
            </a:r>
            <a:r>
              <a:rPr lang="cs-CZ" dirty="0" err="1" smtClean="0"/>
              <a:t>Vaterově</a:t>
            </a:r>
            <a:r>
              <a:rPr lang="cs-CZ" dirty="0" smtClean="0"/>
              <a:t> papile atd.).</a:t>
            </a:r>
          </a:p>
          <a:p>
            <a:r>
              <a:rPr lang="cs-CZ" dirty="0" smtClean="0"/>
              <a:t>Další faktory:</a:t>
            </a:r>
          </a:p>
          <a:p>
            <a:pPr lvl="1"/>
            <a:r>
              <a:rPr lang="cs-CZ" dirty="0" smtClean="0"/>
              <a:t>Hypoxie, anoxie;</a:t>
            </a:r>
          </a:p>
          <a:p>
            <a:pPr lvl="1"/>
            <a:r>
              <a:rPr lang="cs-CZ" dirty="0" smtClean="0"/>
              <a:t>Trauma anebo </a:t>
            </a:r>
            <a:r>
              <a:rPr lang="cs-CZ" dirty="0" err="1" smtClean="0"/>
              <a:t>polytrauma</a:t>
            </a:r>
            <a:r>
              <a:rPr lang="cs-CZ" dirty="0" smtClean="0"/>
              <a:t> (abdominální nebo </a:t>
            </a:r>
            <a:r>
              <a:rPr lang="cs-CZ" dirty="0" err="1" smtClean="0"/>
              <a:t>extraabdominální</a:t>
            </a:r>
            <a:r>
              <a:rPr lang="cs-CZ" dirty="0" smtClean="0"/>
              <a:t>), stav po chirurgické operaci;</a:t>
            </a:r>
          </a:p>
          <a:p>
            <a:pPr lvl="1"/>
            <a:r>
              <a:rPr lang="cs-CZ" dirty="0" smtClean="0"/>
              <a:t>Selhání orgánů anebo metabolické poruchy;</a:t>
            </a:r>
          </a:p>
          <a:p>
            <a:pPr lvl="1"/>
            <a:r>
              <a:rPr lang="cs-CZ" dirty="0" smtClean="0"/>
              <a:t>Otravy, toxiny;</a:t>
            </a:r>
          </a:p>
          <a:p>
            <a:pPr lvl="1"/>
            <a:r>
              <a:rPr lang="cs-CZ" dirty="0" smtClean="0"/>
              <a:t>Vedlejší účinky léků (např. </a:t>
            </a:r>
            <a:r>
              <a:rPr lang="cs-CZ" dirty="0" err="1" smtClean="0"/>
              <a:t>furosemidu</a:t>
            </a:r>
            <a:r>
              <a:rPr lang="cs-CZ" dirty="0" smtClean="0"/>
              <a:t>); </a:t>
            </a:r>
          </a:p>
          <a:p>
            <a:pPr lvl="1"/>
            <a:r>
              <a:rPr lang="cs-CZ" dirty="0" smtClean="0"/>
              <a:t>Infekce (zejména virové).</a:t>
            </a:r>
          </a:p>
          <a:p>
            <a:endParaRPr lang="cs-CZ" dirty="0" smtClean="0"/>
          </a:p>
          <a:p>
            <a:endParaRPr lang="cs-CZ" dirty="0" smtClean="0"/>
          </a:p>
          <a:p>
            <a:pPr lvl="3"/>
            <a:endParaRPr lang="cs-CZ" dirty="0"/>
          </a:p>
        </p:txBody>
      </p:sp>
      <p:pic>
        <p:nvPicPr>
          <p:cNvPr id="4" name="Picture 10" descr="SG_VZDlogo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0800"/>
            <a:ext cx="1189038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3325"/>
            <a:ext cx="11874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4175"/>
            <a:ext cx="125888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Loga_ESF_EU_vertikal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319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40335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r>
              <a:rPr lang="cs-CZ" dirty="0" smtClean="0">
                <a:solidFill>
                  <a:schemeClr val="tx1"/>
                </a:solidFill>
              </a:rPr>
              <a:t>Tento projekt je spolufinancován Evropským sociálním fondem a státním rozpočtem České republiky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332657"/>
            <a:ext cx="741236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Patofyziologie a klinické příznaky akutní pankreatitidy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1340768"/>
            <a:ext cx="7416824" cy="4752528"/>
          </a:xfrm>
        </p:spPr>
        <p:txBody>
          <a:bodyPr>
            <a:normAutofit/>
          </a:bodyPr>
          <a:lstStyle/>
          <a:p>
            <a:r>
              <a:rPr lang="cs-CZ" dirty="0" smtClean="0"/>
              <a:t>Lokalizované procesy:</a:t>
            </a:r>
          </a:p>
          <a:p>
            <a:pPr lvl="1"/>
            <a:r>
              <a:rPr lang="cs-CZ" dirty="0" smtClean="0"/>
              <a:t>Aktivace proenzymů v </a:t>
            </a:r>
            <a:r>
              <a:rPr lang="cs-CZ" dirty="0" err="1" smtClean="0"/>
              <a:t>pankreatkických</a:t>
            </a:r>
            <a:r>
              <a:rPr lang="cs-CZ" dirty="0" smtClean="0"/>
              <a:t> vývodech, nebo dokonce už v </a:t>
            </a:r>
            <a:r>
              <a:rPr lang="cs-CZ" dirty="0" err="1" smtClean="0"/>
              <a:t>acinech</a:t>
            </a:r>
            <a:endParaRPr lang="cs-CZ" dirty="0" smtClean="0"/>
          </a:p>
          <a:p>
            <a:pPr lvl="1"/>
            <a:r>
              <a:rPr lang="cs-CZ" dirty="0" err="1" smtClean="0"/>
              <a:t>Samotrávení</a:t>
            </a:r>
            <a:r>
              <a:rPr lang="cs-CZ" dirty="0" smtClean="0"/>
              <a:t>, nekróza;</a:t>
            </a:r>
          </a:p>
          <a:p>
            <a:pPr lvl="1"/>
            <a:r>
              <a:rPr lang="cs-CZ" dirty="0" smtClean="0"/>
              <a:t>Exsudace velkých objemů tekutin, únik plazmy anebo krve do </a:t>
            </a:r>
            <a:r>
              <a:rPr lang="cs-CZ" dirty="0" err="1" smtClean="0"/>
              <a:t>retroperitoneálního</a:t>
            </a:r>
            <a:r>
              <a:rPr lang="cs-CZ" dirty="0" smtClean="0"/>
              <a:t> prostoru („popáleniny </a:t>
            </a:r>
            <a:r>
              <a:rPr lang="cs-CZ" dirty="0" err="1" smtClean="0"/>
              <a:t>retroperitonea</a:t>
            </a:r>
            <a:r>
              <a:rPr lang="cs-CZ" dirty="0" smtClean="0"/>
              <a:t>“);</a:t>
            </a:r>
          </a:p>
          <a:p>
            <a:pPr lvl="1"/>
            <a:r>
              <a:rPr lang="cs-CZ" dirty="0" smtClean="0"/>
              <a:t>Chemická peritonitida z lokálního působení pankreatické šťávy, pankreatických enzymů a kininů na peritoneu, příznaky dráždění peritonea, ztuhlost břišních svalů; </a:t>
            </a:r>
          </a:p>
          <a:p>
            <a:pPr lvl="1"/>
            <a:r>
              <a:rPr lang="cs-CZ" dirty="0" smtClean="0"/>
              <a:t>Snížení střevní motility, poruchy střevní pasáže;</a:t>
            </a:r>
          </a:p>
          <a:p>
            <a:pPr lvl="1"/>
            <a:r>
              <a:rPr lang="cs-CZ" dirty="0" smtClean="0"/>
              <a:t>Nauzea, zvracení – další ztráty tekutin.</a:t>
            </a:r>
          </a:p>
          <a:p>
            <a:endParaRPr lang="cs-CZ" dirty="0" smtClean="0"/>
          </a:p>
          <a:p>
            <a:endParaRPr lang="cs-CZ" dirty="0" smtClean="0"/>
          </a:p>
          <a:p>
            <a:pPr lvl="3"/>
            <a:endParaRPr lang="cs-CZ" dirty="0"/>
          </a:p>
        </p:txBody>
      </p:sp>
      <p:pic>
        <p:nvPicPr>
          <p:cNvPr id="4" name="Picture 10" descr="SG_VZDlogo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0800"/>
            <a:ext cx="1189038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3325"/>
            <a:ext cx="11874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4175"/>
            <a:ext cx="125888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Loga_ESF_EU_vertikal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319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40335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r>
              <a:rPr lang="cs-CZ" dirty="0" smtClean="0">
                <a:solidFill>
                  <a:schemeClr val="tx1"/>
                </a:solidFill>
              </a:rPr>
              <a:t>Tento projekt je spolufinancován Evropským sociálním fondem a státním rozpočtem České republiky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332657"/>
            <a:ext cx="741236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Patofyziologie a klinické příznaky akutní pankreatitidy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1340768"/>
            <a:ext cx="7416824" cy="4752528"/>
          </a:xfrm>
        </p:spPr>
        <p:txBody>
          <a:bodyPr/>
          <a:lstStyle/>
          <a:p>
            <a:r>
              <a:rPr lang="cs-CZ" dirty="0" err="1" smtClean="0"/>
              <a:t>Delokalizované</a:t>
            </a:r>
            <a:r>
              <a:rPr lang="cs-CZ" dirty="0" smtClean="0"/>
              <a:t> procesy, </a:t>
            </a:r>
            <a:r>
              <a:rPr lang="cs-CZ" dirty="0" err="1" smtClean="0"/>
              <a:t>multiorgánové</a:t>
            </a:r>
            <a:r>
              <a:rPr lang="cs-CZ" dirty="0" smtClean="0"/>
              <a:t> selhání:</a:t>
            </a:r>
          </a:p>
          <a:p>
            <a:pPr lvl="1"/>
            <a:r>
              <a:rPr lang="cs-CZ" dirty="0" smtClean="0"/>
              <a:t>Rozsáhlá </a:t>
            </a:r>
            <a:r>
              <a:rPr lang="cs-CZ" dirty="0" err="1" smtClean="0"/>
              <a:t>vazodilatace</a:t>
            </a:r>
            <a:r>
              <a:rPr lang="cs-CZ" dirty="0" smtClean="0"/>
              <a:t> a porucha cévní permeability z působení pankreatických enzymů a kininů uvolněných do cirkulace;</a:t>
            </a:r>
          </a:p>
          <a:p>
            <a:pPr lvl="1"/>
            <a:r>
              <a:rPr lang="cs-CZ" dirty="0" err="1" smtClean="0"/>
              <a:t>Hypovolémie</a:t>
            </a:r>
            <a:r>
              <a:rPr lang="cs-CZ" dirty="0" smtClean="0"/>
              <a:t> s hypotenzí, tachykardie, šok;</a:t>
            </a:r>
          </a:p>
          <a:p>
            <a:pPr lvl="1"/>
            <a:r>
              <a:rPr lang="cs-CZ" dirty="0" err="1" smtClean="0"/>
              <a:t>Hydrothorax</a:t>
            </a:r>
            <a:r>
              <a:rPr lang="cs-CZ" dirty="0" smtClean="0"/>
              <a:t>, atelektáza, toxémie, ARDS;</a:t>
            </a:r>
          </a:p>
          <a:p>
            <a:pPr lvl="1"/>
            <a:r>
              <a:rPr lang="cs-CZ" dirty="0" smtClean="0"/>
              <a:t>Oligurie, akutní </a:t>
            </a:r>
            <a:r>
              <a:rPr lang="cs-CZ" dirty="0" err="1" smtClean="0"/>
              <a:t>oligurické</a:t>
            </a:r>
            <a:r>
              <a:rPr lang="cs-CZ" dirty="0" smtClean="0"/>
              <a:t> selhání ledvin, azotemie, akutní tubulární nekróza;</a:t>
            </a:r>
          </a:p>
          <a:p>
            <a:pPr lvl="1"/>
            <a:r>
              <a:rPr lang="cs-CZ" dirty="0" smtClean="0"/>
              <a:t>DIC;</a:t>
            </a:r>
          </a:p>
          <a:p>
            <a:pPr lvl="1"/>
            <a:r>
              <a:rPr lang="cs-CZ" dirty="0" smtClean="0"/>
              <a:t>Encefalopatie.</a:t>
            </a:r>
          </a:p>
          <a:p>
            <a:endParaRPr lang="cs-CZ" dirty="0" smtClean="0"/>
          </a:p>
          <a:p>
            <a:endParaRPr lang="cs-CZ" dirty="0" smtClean="0"/>
          </a:p>
          <a:p>
            <a:pPr lvl="3"/>
            <a:endParaRPr lang="cs-CZ" dirty="0"/>
          </a:p>
        </p:txBody>
      </p:sp>
      <p:pic>
        <p:nvPicPr>
          <p:cNvPr id="4" name="Picture 10" descr="SG_VZDlogo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0800"/>
            <a:ext cx="1189038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3325"/>
            <a:ext cx="11874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4175"/>
            <a:ext cx="125888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Loga_ESF_EU_vertikal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319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40335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r>
              <a:rPr lang="cs-CZ" dirty="0" smtClean="0">
                <a:solidFill>
                  <a:schemeClr val="tx1"/>
                </a:solidFill>
              </a:rPr>
              <a:t>Tento projekt je spolufinancován Evropským sociálním fondem a státním rozpočtem České republiky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332657"/>
            <a:ext cx="741236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Průběh a zásady terapie akutní pankreatitidy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1340768"/>
            <a:ext cx="7416824" cy="4752528"/>
          </a:xfrm>
        </p:spPr>
        <p:txBody>
          <a:bodyPr/>
          <a:lstStyle/>
          <a:p>
            <a:r>
              <a:rPr lang="cs-CZ" dirty="0" smtClean="0"/>
              <a:t>Při správné péči se proces akutní pankreatitidy až na 10 – 15 % případů sám zastaví během 3 – 7 dnů.</a:t>
            </a:r>
          </a:p>
          <a:p>
            <a:endParaRPr lang="cs-CZ" dirty="0" smtClean="0"/>
          </a:p>
          <a:p>
            <a:r>
              <a:rPr lang="cs-CZ" dirty="0" smtClean="0"/>
              <a:t>Možné smrtící komplikace byly uvedeny výše.</a:t>
            </a:r>
          </a:p>
          <a:p>
            <a:endParaRPr lang="cs-CZ" dirty="0" smtClean="0"/>
          </a:p>
          <a:p>
            <a:r>
              <a:rPr lang="cs-CZ" dirty="0" smtClean="0"/>
              <a:t>Terapie:</a:t>
            </a:r>
          </a:p>
          <a:p>
            <a:pPr lvl="1"/>
            <a:r>
              <a:rPr lang="cs-CZ" dirty="0" smtClean="0"/>
              <a:t>Žádný perorální příjem, ani potravy, ani tekutin; „klid slinivce“;</a:t>
            </a:r>
          </a:p>
          <a:p>
            <a:pPr lvl="1"/>
            <a:r>
              <a:rPr lang="cs-CZ" dirty="0" smtClean="0"/>
              <a:t>Tišení bolesti;</a:t>
            </a:r>
          </a:p>
          <a:p>
            <a:pPr lvl="1"/>
            <a:r>
              <a:rPr lang="cs-CZ" dirty="0" smtClean="0"/>
              <a:t>Parenterálně tekutiny, elektrolyty a koloidy;</a:t>
            </a:r>
          </a:p>
          <a:p>
            <a:pPr lvl="1"/>
            <a:r>
              <a:rPr lang="cs-CZ" dirty="0" smtClean="0"/>
              <a:t>Podle rozsahu poškození (zobrazovací metody) profylakticky antibiotika.</a:t>
            </a:r>
          </a:p>
          <a:p>
            <a:endParaRPr lang="cs-CZ" dirty="0" smtClean="0"/>
          </a:p>
          <a:p>
            <a:pPr lvl="3"/>
            <a:endParaRPr lang="cs-CZ" dirty="0"/>
          </a:p>
        </p:txBody>
      </p:sp>
      <p:pic>
        <p:nvPicPr>
          <p:cNvPr id="4" name="Picture 10" descr="SG_VZDlogo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0800"/>
            <a:ext cx="1189038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3325"/>
            <a:ext cx="11874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4175"/>
            <a:ext cx="1258888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Loga_ESF_EU_vertikal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319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40335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r>
              <a:rPr lang="cs-CZ" dirty="0" smtClean="0">
                <a:solidFill>
                  <a:schemeClr val="tx1"/>
                </a:solidFill>
              </a:rPr>
              <a:t>Tento projekt je spolufinancován Evropským sociálním fondem a státním rozpočtem České republiky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pt KLI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ppt KLIN</Template>
  <TotalTime>0</TotalTime>
  <Words>270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Šablona ppt KLIN</vt:lpstr>
      <vt:lpstr>Motiv sady Office</vt:lpstr>
      <vt:lpstr>Jaroslav Veselý Ústav patologické fyziologie LF UP v Olomuci</vt:lpstr>
      <vt:lpstr>Akutní pankreatitida</vt:lpstr>
      <vt:lpstr>Akutní pankreatitida</vt:lpstr>
      <vt:lpstr>Patofyziologie a klinické příznaky akutní pankreatitidy</vt:lpstr>
      <vt:lpstr>Patofyziologie a klinické příznaky akutní pankreatitidy</vt:lpstr>
      <vt:lpstr>Průběh a zásady terapie akutní pankreatitidy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2013-08-13T08:25:08Z</dcterms:created>
  <dcterms:modified xsi:type="dcterms:W3CDTF">2013-08-13T08:26:28Z</dcterms:modified>
</cp:coreProperties>
</file>